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0"/>
  </p:notesMasterIdLst>
  <p:sldIdLst>
    <p:sldId id="391" r:id="rId2"/>
    <p:sldId id="393" r:id="rId3"/>
    <p:sldId id="357" r:id="rId4"/>
    <p:sldId id="392" r:id="rId5"/>
    <p:sldId id="358" r:id="rId6"/>
    <p:sldId id="360" r:id="rId7"/>
    <p:sldId id="395" r:id="rId8"/>
    <p:sldId id="364" r:id="rId9"/>
    <p:sldId id="365" r:id="rId10"/>
    <p:sldId id="359" r:id="rId11"/>
    <p:sldId id="396" r:id="rId12"/>
    <p:sldId id="362" r:id="rId13"/>
    <p:sldId id="366" r:id="rId14"/>
    <p:sldId id="368" r:id="rId15"/>
    <p:sldId id="371" r:id="rId16"/>
    <p:sldId id="282" r:id="rId17"/>
    <p:sldId id="397" r:id="rId18"/>
    <p:sldId id="370" r:id="rId19"/>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B76F0EB-E634-6A42-8D8B-82BEBB4D673B}">
          <p14:sldIdLst>
            <p14:sldId id="391"/>
          </p14:sldIdLst>
        </p14:section>
        <p14:section name="Background" id="{88BBB465-E12C-414C-9893-5169BFB4A87B}">
          <p14:sldIdLst>
            <p14:sldId id="393"/>
            <p14:sldId id="357"/>
            <p14:sldId id="392"/>
            <p14:sldId id="358"/>
          </p14:sldIdLst>
        </p14:section>
        <p14:section name="Design" id="{725C2256-8C63-864E-B99D-10347462750B}">
          <p14:sldIdLst>
            <p14:sldId id="360"/>
            <p14:sldId id="395"/>
            <p14:sldId id="364"/>
            <p14:sldId id="365"/>
            <p14:sldId id="359"/>
            <p14:sldId id="396"/>
          </p14:sldIdLst>
        </p14:section>
        <p14:section name="Evaluation" id="{AC26A5F0-433B-174A-8096-85719595A73F}">
          <p14:sldIdLst>
            <p14:sldId id="362"/>
            <p14:sldId id="366"/>
            <p14:sldId id="368"/>
            <p14:sldId id="371"/>
            <p14:sldId id="282"/>
            <p14:sldId id="397"/>
            <p14:sldId id="370"/>
          </p14:sldIdLst>
        </p14:section>
      </p14:sectionLst>
    </p:ext>
    <p:ext uri="{EFAFB233-063F-42B5-8137-9DF3F51BA10A}">
      <p15:sldGuideLst xmlns:p15="http://schemas.microsoft.com/office/powerpoint/2012/main">
        <p15:guide id="1" pos="3817"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8"/>
    <p:restoredTop sz="65310"/>
  </p:normalViewPr>
  <p:slideViewPr>
    <p:cSldViewPr snapToGrid="0" snapToObjects="1">
      <p:cViewPr varScale="1">
        <p:scale>
          <a:sx n="86" d="100"/>
          <a:sy n="86" d="100"/>
        </p:scale>
        <p:origin x="1240" y="184"/>
      </p:cViewPr>
      <p:guideLst>
        <p:guide pos="3817"/>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D1915-8B5B-864A-9D73-3CCAEFEE8989}" type="datetimeFigureOut">
              <a:rPr lang="en-CN" smtClean="0"/>
              <a:t>10/5/23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DA564-4630-D440-A400-EFFEE6CFCDC6}" type="slidenum">
              <a:rPr lang="en-CN" smtClean="0"/>
              <a:t>‹#›</a:t>
            </a:fld>
            <a:endParaRPr lang="en-CN"/>
          </a:p>
        </p:txBody>
      </p:sp>
    </p:spTree>
    <p:extLst>
      <p:ext uri="{BB962C8B-B14F-4D97-AF65-F5344CB8AC3E}">
        <p14:creationId xmlns:p14="http://schemas.microsoft.com/office/powerpoint/2010/main" val="388574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Hello, my name is </a:t>
            </a:r>
            <a:r>
              <a:rPr lang="en-US" altLang="zh-CN" b="0" i="0" dirty="0" err="1">
                <a:solidFill>
                  <a:srgbClr val="374151"/>
                </a:solidFill>
                <a:effectLst/>
                <a:latin typeface="Söhne"/>
              </a:rPr>
              <a:t>Dongqi</a:t>
            </a:r>
            <a:r>
              <a:rPr lang="en-US" altLang="zh-CN" b="0" i="0" dirty="0">
                <a:solidFill>
                  <a:srgbClr val="374151"/>
                </a:solidFill>
                <a:effectLst/>
                <a:latin typeface="Söhne"/>
              </a:rPr>
              <a:t> Cai. // I'm from </a:t>
            </a:r>
            <a:r>
              <a:rPr lang="en-US" altLang="zh-CN" b="1" i="0" dirty="0" err="1">
                <a:solidFill>
                  <a:srgbClr val="374151"/>
                </a:solidFill>
                <a:effectLst/>
                <a:latin typeface="Söhne"/>
              </a:rPr>
              <a:t>Beiyou</a:t>
            </a:r>
            <a:r>
              <a:rPr lang="en-US" altLang="zh-CN" b="1" i="0" dirty="0">
                <a:solidFill>
                  <a:srgbClr val="374151"/>
                </a:solidFill>
                <a:effectLst/>
                <a:latin typeface="Söhne"/>
              </a:rPr>
              <a:t> Shenzhen Institute</a:t>
            </a:r>
            <a:r>
              <a:rPr lang="en-US" altLang="zh-CN" b="0" i="0" dirty="0">
                <a:solidFill>
                  <a:srgbClr val="374151"/>
                </a:solidFill>
                <a:effectLst/>
                <a:latin typeface="Söhne"/>
              </a:rPr>
              <a:t>. </a:t>
            </a:r>
          </a:p>
          <a:p>
            <a:pPr algn="l"/>
            <a:r>
              <a:rPr lang="en-US" altLang="zh-CN" b="0" i="0" dirty="0">
                <a:solidFill>
                  <a:srgbClr val="374151"/>
                </a:solidFill>
                <a:effectLst/>
                <a:latin typeface="Söhne"/>
              </a:rPr>
              <a:t>Thanks for Dr. ben’s introduction. It’s a great honor to stand here and very happy to see that so many of you are still here even it is the last session. Thank you</a:t>
            </a:r>
          </a:p>
          <a:p>
            <a:pPr algn="l"/>
            <a:r>
              <a:rPr lang="en-US" altLang="zh-CN" b="0" i="0" dirty="0">
                <a:solidFill>
                  <a:srgbClr val="374151"/>
                </a:solidFill>
                <a:effectLst/>
                <a:latin typeface="Söhne"/>
              </a:rPr>
              <a:t>// Today, I'm here to present our </a:t>
            </a:r>
            <a:r>
              <a:rPr lang="en-US" altLang="zh-CN" b="0" i="0" dirty="0" err="1">
                <a:solidFill>
                  <a:srgbClr val="374151"/>
                </a:solidFill>
                <a:effectLst/>
                <a:latin typeface="Söhne"/>
              </a:rPr>
              <a:t>wrok</a:t>
            </a:r>
            <a:r>
              <a:rPr lang="en-US" altLang="zh-CN" b="0" i="0" dirty="0">
                <a:solidFill>
                  <a:srgbClr val="374151"/>
                </a:solidFill>
                <a:effectLst/>
                <a:latin typeface="Söhne"/>
              </a:rPr>
              <a:t> "</a:t>
            </a:r>
            <a:r>
              <a:rPr lang="en-US" altLang="zh-CN" b="1" i="0" dirty="0">
                <a:solidFill>
                  <a:srgbClr val="374151"/>
                </a:solidFill>
                <a:effectLst/>
                <a:latin typeface="Söhne"/>
              </a:rPr>
              <a:t>Efficient </a:t>
            </a:r>
            <a:r>
              <a:rPr lang="en-US" altLang="zh-CN" b="0" i="0" dirty="0">
                <a:solidFill>
                  <a:srgbClr val="374151"/>
                </a:solidFill>
                <a:effectLst/>
                <a:latin typeface="Söhne"/>
              </a:rPr>
              <a:t>Federated Learning </a:t>
            </a:r>
            <a:r>
              <a:rPr lang="en-US" altLang="zh-CN" b="1" i="0" dirty="0">
                <a:solidFill>
                  <a:srgbClr val="374151"/>
                </a:solidFill>
                <a:effectLst/>
                <a:latin typeface="Söhne"/>
              </a:rPr>
              <a:t>for Modern NLP</a:t>
            </a:r>
            <a:r>
              <a:rPr lang="en-US" altLang="zh-CN" b="0" i="0" dirty="0">
                <a:solidFill>
                  <a:srgbClr val="374151"/>
                </a:solidFill>
                <a:effectLst/>
                <a:latin typeface="Söhne"/>
              </a:rPr>
              <a:t>". //</a:t>
            </a:r>
          </a:p>
          <a:p>
            <a:pPr algn="l"/>
            <a:r>
              <a:rPr lang="en-US" altLang="zh-CN" b="0" i="0" dirty="0">
                <a:solidFill>
                  <a:srgbClr val="374151"/>
                </a:solidFill>
                <a:effectLst/>
                <a:latin typeface="Söhne"/>
              </a:rPr>
              <a:t>This work was done in collaboration with a master student, </a:t>
            </a:r>
            <a:r>
              <a:rPr lang="en-US" altLang="zh-CN" b="0" i="0" dirty="0" err="1">
                <a:solidFill>
                  <a:srgbClr val="374151"/>
                </a:solidFill>
                <a:effectLst/>
                <a:latin typeface="Söhne"/>
              </a:rPr>
              <a:t>Yaozong</a:t>
            </a:r>
            <a:r>
              <a:rPr lang="en-US" altLang="zh-CN" b="0" i="0" dirty="0">
                <a:solidFill>
                  <a:srgbClr val="374151"/>
                </a:solidFill>
                <a:effectLst/>
                <a:latin typeface="Söhne"/>
              </a:rPr>
              <a:t>, // and three great professors: // </a:t>
            </a:r>
            <a:r>
              <a:rPr lang="en-US" altLang="zh-CN" b="0" i="0" dirty="0" err="1">
                <a:solidFill>
                  <a:srgbClr val="374151"/>
                </a:solidFill>
                <a:effectLst/>
                <a:latin typeface="Söhne"/>
              </a:rPr>
              <a:t>Shangguang</a:t>
            </a:r>
            <a:r>
              <a:rPr lang="en-US" altLang="zh-CN" b="0" i="0" dirty="0">
                <a:solidFill>
                  <a:srgbClr val="374151"/>
                </a:solidFill>
                <a:effectLst/>
                <a:latin typeface="Söhne"/>
              </a:rPr>
              <a:t>, Felix, and </a:t>
            </a:r>
            <a:r>
              <a:rPr lang="en-US" altLang="zh-CN" b="0" i="0" dirty="0" err="1">
                <a:solidFill>
                  <a:srgbClr val="374151"/>
                </a:solidFill>
                <a:effectLst/>
                <a:latin typeface="Söhne"/>
              </a:rPr>
              <a:t>Mengwei</a:t>
            </a:r>
            <a:r>
              <a:rPr lang="en-US" altLang="zh-CN" b="0" i="0" dirty="0">
                <a:solidFill>
                  <a:srgbClr val="374151"/>
                </a:solidFill>
                <a:effectLst/>
                <a:latin typeface="Söhne"/>
              </a:rPr>
              <a:t>. //</a:t>
            </a:r>
          </a:p>
          <a:p>
            <a:pPr algn="l"/>
            <a:r>
              <a:rPr lang="en-US" altLang="zh-CN" b="0" i="0" dirty="0">
                <a:solidFill>
                  <a:srgbClr val="374151"/>
                </a:solidFill>
                <a:effectLst/>
                <a:latin typeface="Söhne"/>
              </a:rPr>
              <a:t>So, let's </a:t>
            </a:r>
            <a:r>
              <a:rPr lang="en-US" altLang="zh-CN" b="1" i="0" dirty="0">
                <a:solidFill>
                  <a:srgbClr val="374151"/>
                </a:solidFill>
                <a:effectLst/>
                <a:latin typeface="Söhne"/>
              </a:rPr>
              <a:t>get started</a:t>
            </a:r>
            <a:r>
              <a:rPr lang="en-US" altLang="zh-CN" b="0" i="0" dirty="0">
                <a:solidFill>
                  <a:srgbClr val="374151"/>
                </a:solidFill>
                <a:effectLst/>
                <a:latin typeface="Söhne"/>
              </a:rPr>
              <a:t>.</a:t>
            </a:r>
          </a:p>
          <a:p>
            <a:endParaRPr kumimoji="1" lang="en-US" altLang="zh-CN" dirty="0"/>
          </a:p>
          <a:p>
            <a:r>
              <a:rPr kumimoji="1" lang="en-US" altLang="zh-CN" dirty="0"/>
              <a:t>---</a:t>
            </a:r>
          </a:p>
          <a:p>
            <a:r>
              <a:rPr kumimoji="1" lang="en-US" altLang="zh-CN" dirty="0"/>
              <a:t>Hello, my name is </a:t>
            </a:r>
            <a:r>
              <a:rPr kumimoji="1" lang="en-US" altLang="zh-CN" dirty="0" err="1"/>
              <a:t>dongqi</a:t>
            </a:r>
            <a:r>
              <a:rPr kumimoji="1" lang="en-US" altLang="zh-CN" dirty="0"/>
              <a:t> </a:t>
            </a:r>
            <a:r>
              <a:rPr kumimoji="1" lang="en-US" altLang="zh-CN" dirty="0" err="1"/>
              <a:t>cai</a:t>
            </a:r>
            <a:r>
              <a:rPr kumimoji="1" lang="en-US" altLang="zh-CN" dirty="0"/>
              <a:t>, I’m from </a:t>
            </a:r>
            <a:r>
              <a:rPr kumimoji="1" lang="en-US" altLang="zh-CN" dirty="0" err="1"/>
              <a:t>Beiyou</a:t>
            </a:r>
            <a:r>
              <a:rPr kumimoji="1" lang="en-US" altLang="zh-CN" dirty="0"/>
              <a:t> Shenzhen </a:t>
            </a:r>
            <a:r>
              <a:rPr kumimoji="1" lang="en-US" altLang="zh-CN" dirty="0" err="1"/>
              <a:t>institude</a:t>
            </a:r>
            <a:r>
              <a:rPr kumimoji="1" lang="en-US" altLang="zh-CN" dirty="0"/>
              <a:t>. And I am here to present our paper: Efficient Federated Learning for Modern NLP.</a:t>
            </a:r>
          </a:p>
          <a:p>
            <a:r>
              <a:rPr kumimoji="1" lang="en-US" altLang="zh-CN" dirty="0"/>
              <a:t>This work was done in collaboration with</a:t>
            </a:r>
            <a:r>
              <a:rPr kumimoji="1" lang="zh-CN" altLang="en-US" dirty="0"/>
              <a:t> </a:t>
            </a:r>
            <a:r>
              <a:rPr kumimoji="1" lang="en-US" altLang="zh-CN" dirty="0"/>
              <a:t>a master student </a:t>
            </a:r>
            <a:r>
              <a:rPr kumimoji="1" lang="en-US" altLang="zh-CN" dirty="0" err="1"/>
              <a:t>yaozong</a:t>
            </a:r>
            <a:r>
              <a:rPr kumimoji="1" lang="zh-CN" altLang="en-US" dirty="0"/>
              <a:t> </a:t>
            </a:r>
            <a:r>
              <a:rPr kumimoji="1" lang="en-US" altLang="zh-CN" dirty="0"/>
              <a:t>and  three great professors </a:t>
            </a:r>
            <a:r>
              <a:rPr kumimoji="1" lang="en-US" altLang="zh-CN" dirty="0" err="1"/>
              <a:t>shangguang</a:t>
            </a:r>
            <a:r>
              <a:rPr kumimoji="1" lang="en-US" altLang="zh-CN" dirty="0"/>
              <a:t>, </a:t>
            </a:r>
            <a:r>
              <a:rPr kumimoji="1" lang="en-US" altLang="zh-CN" dirty="0" err="1"/>
              <a:t>felix</a:t>
            </a:r>
            <a:r>
              <a:rPr kumimoji="1" lang="en-US" altLang="zh-CN" dirty="0"/>
              <a:t> </a:t>
            </a:r>
            <a:r>
              <a:rPr kumimoji="1" lang="en-US" altLang="zh-CN" dirty="0" err="1"/>
              <a:t>lin</a:t>
            </a:r>
            <a:r>
              <a:rPr kumimoji="1" lang="en-US" altLang="zh-CN" dirty="0"/>
              <a:t> and </a:t>
            </a:r>
            <a:r>
              <a:rPr kumimoji="1" lang="en-US" altLang="zh-CN" dirty="0" err="1"/>
              <a:t>memgwei</a:t>
            </a:r>
            <a:r>
              <a:rPr kumimoji="1" lang="en-US" altLang="zh-CN" dirty="0"/>
              <a:t>.</a:t>
            </a:r>
          </a:p>
          <a:p>
            <a:r>
              <a:rPr kumimoji="1" lang="en-US" altLang="zh-CN" dirty="0"/>
              <a:t>So let’s get started</a:t>
            </a:r>
          </a:p>
          <a:p>
            <a:endParaRPr kumimoji="1" lang="en-US" altLang="zh-CN" dirty="0"/>
          </a:p>
          <a:p>
            <a:endParaRPr kumimoji="1" lang="en-US" altLang="zh-CN" dirty="0"/>
          </a:p>
          <a:p>
            <a:r>
              <a:rPr kumimoji="1" lang="zh-CN" altLang="en-US" dirty="0"/>
              <a:t>一个是速度，一个是</a:t>
            </a:r>
            <a:r>
              <a:rPr kumimoji="1" lang="en-US" altLang="zh-CN" dirty="0"/>
              <a:t>main</a:t>
            </a:r>
            <a:r>
              <a:rPr kumimoji="1" lang="zh-CN" altLang="en-US" dirty="0"/>
              <a:t> </a:t>
            </a:r>
            <a:r>
              <a:rPr kumimoji="1" lang="en-US" altLang="zh-CN" dirty="0"/>
              <a:t>idea</a:t>
            </a:r>
            <a:r>
              <a:rPr kumimoji="1" lang="zh-CN" altLang="en-US" dirty="0"/>
              <a:t>部分，每个词的最后一个语调是往下的。要讲的</a:t>
            </a:r>
            <a:r>
              <a:rPr kumimoji="1" lang="en-US" altLang="zh-CN" dirty="0"/>
              <a:t>high</a:t>
            </a:r>
            <a:r>
              <a:rPr kumimoji="1" lang="zh-CN" altLang="en-US" dirty="0"/>
              <a:t>一点！自己都不</a:t>
            </a:r>
            <a:r>
              <a:rPr kumimoji="1" lang="en-US" altLang="zh-CN" dirty="0"/>
              <a:t>high</a:t>
            </a:r>
            <a:r>
              <a:rPr kumimoji="1" lang="zh-CN" altLang="en-US" dirty="0"/>
              <a:t>，怎么能指望别人</a:t>
            </a:r>
            <a:r>
              <a:rPr kumimoji="1" lang="en-US" altLang="zh-CN" dirty="0"/>
              <a:t>high</a:t>
            </a:r>
            <a:r>
              <a:rPr kumimoji="1" lang="zh-CN" altLang="en-US" dirty="0"/>
              <a:t>呢</a:t>
            </a:r>
            <a:endParaRPr kumimoji="1" lang="en-US" altLang="zh-CN" dirty="0"/>
          </a:p>
          <a:p>
            <a:endParaRPr kumimoji="1" lang="en-US" altLang="zh-CN" dirty="0"/>
          </a:p>
          <a:p>
            <a:r>
              <a:rPr kumimoji="1" lang="zh-CN" altLang="en-US" dirty="0"/>
              <a:t>有些需要停顿的时候，要停一下。</a:t>
            </a:r>
            <a:endParaRPr kumimoji="1" lang="en-US" altLang="zh-CN" dirty="0"/>
          </a:p>
          <a:p>
            <a:endParaRPr kumimoji="1" lang="en-US" altLang="zh-CN" dirty="0"/>
          </a:p>
          <a:p>
            <a:r>
              <a:rPr kumimoji="1" lang="zh-CN" altLang="en-US" dirty="0"/>
              <a:t>资助号是挂到哪个课题下？</a:t>
            </a:r>
            <a:endParaRPr kumimoji="1" lang="en-US" altLang="zh-CN" dirty="0"/>
          </a:p>
          <a:p>
            <a:endParaRPr kumimoji="1" lang="en-US" altLang="zh-CN" dirty="0"/>
          </a:p>
          <a:p>
            <a:r>
              <a:rPr kumimoji="1" lang="zh-CN" altLang="en-US" dirty="0"/>
              <a:t>动画可以更生动一些：很简洁，字很少，一页上有很多东西。</a:t>
            </a:r>
            <a:endParaRPr kumimoji="1" lang="en-US" altLang="zh-CN" dirty="0"/>
          </a:p>
          <a:p>
            <a:endParaRPr kumimoji="1" lang="en-US" altLang="zh-CN" dirty="0"/>
          </a:p>
          <a:p>
            <a:r>
              <a:rPr kumimoji="1" lang="zh-CN" altLang="en-US" dirty="0"/>
              <a:t>需要断句的地方，都换行</a:t>
            </a:r>
            <a:endParaRPr kumimoji="1" lang="en-US" altLang="zh-CN" dirty="0"/>
          </a:p>
          <a:p>
            <a:endParaRPr kumimoji="1" lang="en-US" altLang="zh-CN" dirty="0"/>
          </a:p>
          <a:p>
            <a:r>
              <a:rPr kumimoji="1" lang="zh-CN" altLang="en-US" dirty="0"/>
              <a:t>需要点击动画的地方，写个</a:t>
            </a:r>
            <a:r>
              <a:rPr kumimoji="1" lang="en-US" altLang="zh-CN" dirty="0"/>
              <a:t>click</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可以不标号。</a:t>
            </a:r>
            <a:r>
              <a:rPr kumimoji="1" lang="en-US" altLang="zh-CN" dirty="0"/>
              <a:t>caption</a:t>
            </a:r>
            <a:r>
              <a:rPr kumimoji="1" lang="zh-CN" altLang="en-US" dirty="0"/>
              <a:t>可以短一些</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如果听不懂的话，可以说，</a:t>
            </a:r>
            <a:r>
              <a:rPr kumimoji="1" lang="en-US" altLang="zh-CN" dirty="0"/>
              <a:t>it’s a good question, I need to think more about it. Maybe we could talk about it later.</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0</a:t>
            </a:fld>
            <a:endParaRPr lang="en-CN"/>
          </a:p>
        </p:txBody>
      </p:sp>
    </p:spTree>
    <p:extLst>
      <p:ext uri="{BB962C8B-B14F-4D97-AF65-F5344CB8AC3E}">
        <p14:creationId xmlns:p14="http://schemas.microsoft.com/office/powerpoint/2010/main" val="2124865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800" dirty="0">
                <a:solidFill>
                  <a:srgbClr val="000000"/>
                </a:solidFill>
                <a:effectLst/>
                <a:latin typeface="LinLibertineT"/>
              </a:rPr>
              <a:t>Okay ,now, using adapter significantly reduces the network cost, exposing client-side computation as the next major bottleneck for fast model training.</a:t>
            </a:r>
          </a:p>
          <a:p>
            <a:endParaRPr kumimoji="1" lang="en-US" altLang="zh-CN" sz="1800" dirty="0">
              <a:solidFill>
                <a:srgbClr val="000000"/>
              </a:solidFill>
              <a:effectLst/>
              <a:latin typeface="LinLibertineT"/>
            </a:endParaRPr>
          </a:p>
          <a:p>
            <a:r>
              <a:rPr kumimoji="1" lang="en-US" altLang="zh-CN" sz="1800" dirty="0">
                <a:solidFill>
                  <a:srgbClr val="000000"/>
                </a:solidFill>
                <a:effectLst/>
                <a:latin typeface="LinLibertineT"/>
              </a:rPr>
              <a:t>So we introduce a further optimization to reduce computation cost.</a:t>
            </a:r>
          </a:p>
          <a:p>
            <a:endParaRPr kumimoji="1" lang="en-US" altLang="zh-CN" sz="1800" dirty="0">
              <a:solidFill>
                <a:srgbClr val="000000"/>
              </a:solidFill>
              <a:effectLst/>
              <a:latin typeface="LinLibertineT"/>
            </a:endParaRPr>
          </a:p>
          <a:p>
            <a:r>
              <a:rPr kumimoji="1" lang="en-US" altLang="zh-CN" sz="1800" dirty="0">
                <a:solidFill>
                  <a:srgbClr val="000000"/>
                </a:solidFill>
                <a:effectLst/>
                <a:latin typeface="LinLibertineT"/>
              </a:rPr>
              <a:t>While our adapters are preferred to be inserted into the top transformer layers, allowing us to reduce the backward computations by early-stopping.</a:t>
            </a:r>
            <a:r>
              <a:rPr lang="en-US" altLang="zh-CN" sz="1800" dirty="0">
                <a:solidFill>
                  <a:srgbClr val="000000"/>
                </a:solidFill>
                <a:effectLst/>
                <a:latin typeface="LinLibertineT"/>
              </a:rPr>
              <a:t> (click)</a:t>
            </a:r>
            <a:r>
              <a:rPr kumimoji="1" lang="zh-CN" altLang="en-US" sz="1800" dirty="0">
                <a:solidFill>
                  <a:srgbClr val="000000"/>
                </a:solidFill>
                <a:effectLst/>
                <a:latin typeface="LinLibertineT"/>
              </a:rPr>
              <a:t> </a:t>
            </a:r>
            <a:endParaRPr kumimoji="1" lang="en-US" altLang="zh-CN" sz="1800" dirty="0">
              <a:solidFill>
                <a:srgbClr val="000000"/>
              </a:solidFill>
              <a:effectLst/>
              <a:latin typeface="LinLibertineT"/>
            </a:endParaRPr>
          </a:p>
          <a:p>
            <a:r>
              <a:rPr kumimoji="1" lang="en-US" altLang="zh-CN" sz="1800" dirty="0">
                <a:solidFill>
                  <a:srgbClr val="000000"/>
                </a:solidFill>
                <a:effectLst/>
                <a:latin typeface="LinLibertineT"/>
              </a:rPr>
              <a:t>But it </a:t>
            </a:r>
            <a:r>
              <a:rPr kumimoji="1" lang="en-US" altLang="zh-CN" sz="1800" b="1" dirty="0">
                <a:solidFill>
                  <a:srgbClr val="000000"/>
                </a:solidFill>
                <a:effectLst/>
                <a:latin typeface="LinLibertineT"/>
              </a:rPr>
              <a:t>does not </a:t>
            </a:r>
            <a:r>
              <a:rPr kumimoji="1" lang="en-US" altLang="zh-CN" sz="1800" dirty="0">
                <a:solidFill>
                  <a:srgbClr val="000000"/>
                </a:solidFill>
                <a:effectLst/>
                <a:latin typeface="LinLibertineT"/>
              </a:rPr>
              <a:t>address the computation cost at forward pass. (click)</a:t>
            </a:r>
          </a:p>
          <a:p>
            <a:endParaRPr kumimoji="1" lang="en-US" altLang="zh-CN" sz="1800" dirty="0">
              <a:solidFill>
                <a:srgbClr val="000000"/>
              </a:solidFill>
              <a:effectLst/>
              <a:latin typeface="LinLibertineT"/>
            </a:endParaRPr>
          </a:p>
          <a:p>
            <a:r>
              <a:rPr kumimoji="1" lang="en-US" altLang="zh-CN" sz="1800" dirty="0">
                <a:solidFill>
                  <a:srgbClr val="000000"/>
                </a:solidFill>
                <a:effectLst/>
                <a:latin typeface="LinLibertineT"/>
              </a:rPr>
              <a:t>Fortunately, we exploit an unique opportunity in our </a:t>
            </a:r>
            <a:r>
              <a:rPr kumimoji="1" lang="en-US" altLang="zh-CN" sz="1800" dirty="0" err="1">
                <a:solidFill>
                  <a:srgbClr val="000000"/>
                </a:solidFill>
                <a:effectLst/>
                <a:latin typeface="LinLibertineT"/>
              </a:rPr>
              <a:t>FedNLP</a:t>
            </a:r>
            <a:r>
              <a:rPr kumimoji="1" lang="en-US" altLang="zh-CN" sz="1800" dirty="0">
                <a:solidFill>
                  <a:srgbClr val="000000"/>
                </a:solidFill>
                <a:effectLst/>
                <a:latin typeface="LinLibertineT"/>
              </a:rPr>
              <a:t> system, that is </a:t>
            </a:r>
            <a:r>
              <a:rPr kumimoji="1" lang="en-US" altLang="zh-CN" sz="1800" dirty="0">
                <a:latin typeface="Microsoft YaHei" panose="020B0503020204020204" pitchFamily="34" charset="-122"/>
                <a:ea typeface="Microsoft YaHei" panose="020B0503020204020204" pitchFamily="34" charset="-122"/>
              </a:rPr>
              <a:t>Most of the Transformer parameters are freezing and </a:t>
            </a:r>
            <a:r>
              <a:rPr kumimoji="1" lang="en-US" altLang="zh-CN" sz="1800" dirty="0">
                <a:solidFill>
                  <a:srgbClr val="000000"/>
                </a:solidFill>
                <a:effectLst/>
                <a:latin typeface="LinLibertineT"/>
                <a:ea typeface="Microsoft YaHei" panose="020B0503020204020204" pitchFamily="34" charset="-122"/>
              </a:rPr>
              <a:t>the selected </a:t>
            </a:r>
            <a:r>
              <a:rPr kumimoji="1" lang="en-US" altLang="zh-CN" sz="1800" dirty="0">
                <a:solidFill>
                  <a:srgbClr val="000000"/>
                </a:solidFill>
                <a:effectLst/>
                <a:latin typeface="LinLibertineT"/>
              </a:rPr>
              <a:t>device tends to execute local training on the same set of local samples for many rounds.</a:t>
            </a:r>
          </a:p>
          <a:p>
            <a:endParaRPr kumimoji="1" lang="en-US" altLang="zh-CN" sz="1800" dirty="0">
              <a:solidFill>
                <a:srgbClr val="000000"/>
              </a:solidFill>
              <a:effectLst/>
              <a:latin typeface="LinLibertineT"/>
            </a:endParaRPr>
          </a:p>
          <a:p>
            <a:r>
              <a:rPr kumimoji="1" lang="en-US" altLang="zh-CN" sz="1800" dirty="0">
                <a:solidFill>
                  <a:srgbClr val="000000"/>
                </a:solidFill>
                <a:effectLst/>
                <a:latin typeface="LinLibertineT"/>
              </a:rPr>
              <a:t>So those intermediate activations could be reused until Our system switches the tuning depth.</a:t>
            </a:r>
          </a:p>
          <a:p>
            <a:endParaRPr kumimoji="1" lang="en-US" altLang="zh-CN" sz="1800" dirty="0">
              <a:solidFill>
                <a:srgbClr val="000000"/>
              </a:solidFill>
              <a:effectLst/>
              <a:latin typeface="LinLibertineT"/>
            </a:endParaRPr>
          </a:p>
          <a:p>
            <a:r>
              <a:rPr kumimoji="1" lang="en-US" altLang="zh-CN" sz="1800" dirty="0">
                <a:solidFill>
                  <a:srgbClr val="000000"/>
                </a:solidFill>
                <a:effectLst/>
                <a:latin typeface="LinLibertineT"/>
              </a:rPr>
              <a:t>---</a:t>
            </a:r>
          </a:p>
          <a:p>
            <a:r>
              <a:rPr kumimoji="1" lang="zh-CN" altLang="en-US" sz="1800" dirty="0">
                <a:solidFill>
                  <a:srgbClr val="000000"/>
                </a:solidFill>
                <a:effectLst/>
                <a:latin typeface="LinLibertineT"/>
              </a:rPr>
              <a:t>把</a:t>
            </a:r>
            <a:r>
              <a:rPr kumimoji="1" lang="en-US" altLang="zh-CN" sz="1800" dirty="0">
                <a:solidFill>
                  <a:srgbClr val="000000"/>
                </a:solidFill>
                <a:effectLst/>
                <a:latin typeface="LinLibertineT"/>
              </a:rPr>
              <a:t>activation</a:t>
            </a:r>
            <a:r>
              <a:rPr kumimoji="1" lang="zh-CN" altLang="en-US" sz="1800" dirty="0">
                <a:solidFill>
                  <a:srgbClr val="000000"/>
                </a:solidFill>
                <a:effectLst/>
                <a:latin typeface="LinLibertineT"/>
              </a:rPr>
              <a:t> </a:t>
            </a:r>
            <a:r>
              <a:rPr kumimoji="1" lang="en-US" altLang="zh-CN" sz="1800" dirty="0">
                <a:solidFill>
                  <a:srgbClr val="000000"/>
                </a:solidFill>
                <a:effectLst/>
                <a:latin typeface="LinLibertineT"/>
              </a:rPr>
              <a:t>cache</a:t>
            </a:r>
            <a:r>
              <a:rPr kumimoji="1" lang="zh-CN" altLang="en-US" sz="1800" dirty="0">
                <a:solidFill>
                  <a:srgbClr val="000000"/>
                </a:solidFill>
                <a:effectLst/>
                <a:latin typeface="LinLibertineT"/>
              </a:rPr>
              <a:t>到</a:t>
            </a:r>
            <a:r>
              <a:rPr kumimoji="1" lang="en-US" altLang="zh-CN" sz="1800" dirty="0">
                <a:solidFill>
                  <a:srgbClr val="000000"/>
                </a:solidFill>
                <a:effectLst/>
                <a:latin typeface="LinLibertineT"/>
              </a:rPr>
              <a:t>disk</a:t>
            </a:r>
            <a:r>
              <a:rPr kumimoji="1" lang="zh-CN" altLang="en-US" sz="1800" dirty="0">
                <a:solidFill>
                  <a:srgbClr val="000000"/>
                </a:solidFill>
                <a:effectLst/>
                <a:latin typeface="LinLibertineT"/>
              </a:rPr>
              <a:t>上，不会导致</a:t>
            </a:r>
            <a:r>
              <a:rPr kumimoji="1" lang="en-US" altLang="zh-CN" sz="1800" dirty="0">
                <a:solidFill>
                  <a:srgbClr val="000000"/>
                </a:solidFill>
                <a:effectLst/>
                <a:latin typeface="LinLibertineT"/>
              </a:rPr>
              <a:t>io</a:t>
            </a:r>
            <a:r>
              <a:rPr kumimoji="1" lang="zh-CN" altLang="en-US" sz="1800" dirty="0">
                <a:solidFill>
                  <a:srgbClr val="000000"/>
                </a:solidFill>
                <a:effectLst/>
                <a:latin typeface="LinLibertineT"/>
              </a:rPr>
              <a:t>的问题嘛？？</a:t>
            </a:r>
            <a:endParaRPr kumimoji="1" lang="en-US" altLang="zh-CN" sz="1800" dirty="0">
              <a:solidFill>
                <a:srgbClr val="000000"/>
              </a:solidFill>
              <a:effectLst/>
              <a:latin typeface="LinLibertineT"/>
            </a:endParaRPr>
          </a:p>
          <a:p>
            <a:endParaRPr kumimoji="1" lang="en-US" altLang="zh-CN" sz="1800" dirty="0">
              <a:solidFill>
                <a:srgbClr val="000000"/>
              </a:solidFill>
              <a:effectLst/>
              <a:latin typeface="LinLibertineT"/>
            </a:endParaRPr>
          </a:p>
          <a:p>
            <a:r>
              <a:rPr kumimoji="1" lang="en-US" altLang="zh-CN" dirty="0"/>
              <a:t>Caching the activations takes extra storage, i.e., 𝑠𝑒𝑞𝑙𝑒𝑛 ×𝑛 ×𝐵𝑆 per batch, where 𝑠𝑒𝑞𝑙𝑒𝑛 is the max sequence length (default 256), 𝑛 is the transformer’s internal feature size (default 768), and 𝐵𝑆 is the batch size (default 4). The cache</a:t>
            </a:r>
            <a:r>
              <a:rPr kumimoji="1" lang="zh-CN" altLang="en-US" sz="1800" dirty="0">
                <a:solidFill>
                  <a:srgbClr val="000000"/>
                </a:solidFill>
                <a:effectLst/>
                <a:latin typeface="LinLibertineT"/>
              </a:rPr>
              <a:t> </a:t>
            </a:r>
            <a:r>
              <a:rPr kumimoji="1" lang="en-US" altLang="zh-CN" sz="1800" dirty="0">
                <a:solidFill>
                  <a:srgbClr val="000000"/>
                </a:solidFill>
                <a:effectLst/>
                <a:latin typeface="LinLibertineT"/>
              </a:rPr>
              <a:t>is reloaded from disk per minibatch, taking no more than tens of </a:t>
            </a:r>
            <a:r>
              <a:rPr kumimoji="1" lang="en-US" altLang="zh-CN" sz="1800" dirty="0" err="1">
                <a:solidFill>
                  <a:srgbClr val="000000"/>
                </a:solidFill>
                <a:effectLst/>
                <a:latin typeface="LinLibertineT"/>
              </a:rPr>
              <a:t>ms</a:t>
            </a:r>
            <a:r>
              <a:rPr kumimoji="1" lang="en-US" altLang="zh-CN" sz="1800" dirty="0">
                <a:solidFill>
                  <a:srgbClr val="000000"/>
                </a:solidFill>
                <a:effectLst/>
                <a:latin typeface="LinLibertineT"/>
              </a:rPr>
              <a:t> on embedded flash and incurs less than 2% overhead. The total cache size is also proportional to the number of batches samples per client (typically dozens). Assuming 100 training samples, the storage cost is calculated to be around 93.75MB. Such cost is no more than 1% of the storage of a modern mobile/embedded device, ranging from tens to hundreds of GBs. Note that the cache can be cleared once the FL process finishes.</a:t>
            </a:r>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9</a:t>
            </a:fld>
            <a:endParaRPr lang="en-CN"/>
          </a:p>
        </p:txBody>
      </p:sp>
    </p:spTree>
    <p:extLst>
      <p:ext uri="{BB962C8B-B14F-4D97-AF65-F5344CB8AC3E}">
        <p14:creationId xmlns:p14="http://schemas.microsoft.com/office/powerpoint/2010/main" val="2590452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800" dirty="0">
                <a:solidFill>
                  <a:srgbClr val="000000"/>
                </a:solidFill>
                <a:effectLst/>
                <a:latin typeface="LinLibertineT"/>
              </a:rPr>
              <a:t>so we cache the output of the last fixed layers.</a:t>
            </a:r>
          </a:p>
          <a:p>
            <a:endParaRPr kumimoji="1" lang="en-US" altLang="zh-CN" sz="1800" dirty="0">
              <a:solidFill>
                <a:srgbClr val="000000"/>
              </a:solidFill>
              <a:effectLst/>
              <a:latin typeface="LinLibertineT"/>
            </a:endParaRPr>
          </a:p>
          <a:p>
            <a:r>
              <a:rPr kumimoji="1" lang="en-US" altLang="zh-CN" sz="1800" dirty="0">
                <a:solidFill>
                  <a:srgbClr val="000000"/>
                </a:solidFill>
                <a:effectLst/>
                <a:latin typeface="LinLibertineT"/>
              </a:rPr>
              <a:t>For the next time device is selected, it could load the cached output// and </a:t>
            </a:r>
            <a:r>
              <a:rPr kumimoji="1" lang="en-US" altLang="zh-CN" sz="1800" b="1" dirty="0">
                <a:solidFill>
                  <a:srgbClr val="000000"/>
                </a:solidFill>
                <a:effectLst/>
                <a:latin typeface="LinLibertineT"/>
              </a:rPr>
              <a:t>feed</a:t>
            </a:r>
            <a:r>
              <a:rPr kumimoji="1" lang="en-US" altLang="zh-CN" sz="1800" dirty="0">
                <a:solidFill>
                  <a:srgbClr val="000000"/>
                </a:solidFill>
                <a:effectLst/>
                <a:latin typeface="LinLibertineT"/>
              </a:rPr>
              <a:t> it into the training process// instead of starting from scratch again.</a:t>
            </a:r>
          </a:p>
          <a:p>
            <a:endParaRPr kumimoji="1" lang="en-US" altLang="zh-CN" sz="1800" dirty="0">
              <a:solidFill>
                <a:srgbClr val="000000"/>
              </a:solidFill>
              <a:effectLst/>
              <a:latin typeface="LinLibertineT"/>
            </a:endParaRPr>
          </a:p>
          <a:p>
            <a:r>
              <a:rPr kumimoji="1" lang="en-US" altLang="zh-CN" sz="1800" dirty="0">
                <a:solidFill>
                  <a:srgbClr val="000000"/>
                </a:solidFill>
                <a:effectLst/>
                <a:latin typeface="LinLibertineT"/>
              </a:rPr>
              <a:t>---</a:t>
            </a:r>
            <a:br>
              <a:rPr kumimoji="1" lang="en-US" altLang="zh-CN" sz="1800" dirty="0">
                <a:solidFill>
                  <a:srgbClr val="000000"/>
                </a:solidFill>
                <a:effectLst/>
                <a:latin typeface="LinLibertineT"/>
              </a:rPr>
            </a:br>
            <a:endParaRPr kumimoji="1" lang="en-US" altLang="zh-CN" sz="1800" dirty="0">
              <a:solidFill>
                <a:srgbClr val="000000"/>
              </a:solidFill>
              <a:effectLst/>
              <a:latin typeface="LinLibertineT"/>
            </a:endParaRPr>
          </a:p>
          <a:p>
            <a:r>
              <a:rPr kumimoji="1" lang="en-US" altLang="zh-CN" sz="1800" dirty="0">
                <a:solidFill>
                  <a:srgbClr val="000000"/>
                </a:solidFill>
                <a:effectLst/>
                <a:latin typeface="LinLibertineT"/>
              </a:rPr>
              <a:t>Since</a:t>
            </a:r>
            <a:r>
              <a:rPr kumimoji="1" lang="zh-CN" altLang="en-US" sz="1800" dirty="0">
                <a:solidFill>
                  <a:srgbClr val="000000"/>
                </a:solidFill>
                <a:effectLst/>
                <a:latin typeface="LinLibertineT"/>
              </a:rPr>
              <a:t> </a:t>
            </a:r>
            <a:r>
              <a:rPr kumimoji="1" lang="en-US" altLang="zh-CN" sz="1800" dirty="0">
                <a:solidFill>
                  <a:srgbClr val="000000"/>
                </a:solidFill>
                <a:effectLst/>
                <a:latin typeface="LinLibertineT"/>
              </a:rPr>
              <a:t>layers are freezing, we could freeze those same intermediate activation as well.</a:t>
            </a:r>
          </a:p>
          <a:p>
            <a:endParaRPr kumimoji="1" lang="en-US" altLang="zh-CN" sz="1800" dirty="0">
              <a:solidFill>
                <a:srgbClr val="000000"/>
              </a:solidFill>
              <a:effectLst/>
              <a:latin typeface="LinLibertineT"/>
            </a:endParaRPr>
          </a:p>
          <a:p>
            <a:endParaRPr kumimoji="1" lang="en-US" altLang="zh-CN" sz="1800" dirty="0">
              <a:solidFill>
                <a:srgbClr val="000000"/>
              </a:solidFill>
              <a:effectLst/>
              <a:latin typeface="LinLibertineT"/>
            </a:endParaRPr>
          </a:p>
          <a:p>
            <a:r>
              <a:rPr kumimoji="1" lang="zh-CN" altLang="en-US" sz="1800" dirty="0">
                <a:solidFill>
                  <a:srgbClr val="000000"/>
                </a:solidFill>
                <a:effectLst/>
                <a:latin typeface="LinLibertineT"/>
              </a:rPr>
              <a:t>把</a:t>
            </a:r>
            <a:r>
              <a:rPr kumimoji="1" lang="en-US" altLang="zh-CN" sz="1800" dirty="0">
                <a:solidFill>
                  <a:srgbClr val="000000"/>
                </a:solidFill>
                <a:effectLst/>
                <a:latin typeface="LinLibertineT"/>
              </a:rPr>
              <a:t>activation</a:t>
            </a:r>
            <a:r>
              <a:rPr kumimoji="1" lang="zh-CN" altLang="en-US" sz="1800" dirty="0">
                <a:solidFill>
                  <a:srgbClr val="000000"/>
                </a:solidFill>
                <a:effectLst/>
                <a:latin typeface="LinLibertineT"/>
              </a:rPr>
              <a:t> </a:t>
            </a:r>
            <a:r>
              <a:rPr kumimoji="1" lang="en-US" altLang="zh-CN" sz="1800" dirty="0">
                <a:solidFill>
                  <a:srgbClr val="000000"/>
                </a:solidFill>
                <a:effectLst/>
                <a:latin typeface="LinLibertineT"/>
              </a:rPr>
              <a:t>cache</a:t>
            </a:r>
            <a:r>
              <a:rPr kumimoji="1" lang="zh-CN" altLang="en-US" sz="1800" dirty="0">
                <a:solidFill>
                  <a:srgbClr val="000000"/>
                </a:solidFill>
                <a:effectLst/>
                <a:latin typeface="LinLibertineT"/>
              </a:rPr>
              <a:t>到</a:t>
            </a:r>
            <a:r>
              <a:rPr kumimoji="1" lang="en-US" altLang="zh-CN" sz="1800" dirty="0">
                <a:solidFill>
                  <a:srgbClr val="000000"/>
                </a:solidFill>
                <a:effectLst/>
                <a:latin typeface="LinLibertineT"/>
              </a:rPr>
              <a:t>disk</a:t>
            </a:r>
            <a:r>
              <a:rPr kumimoji="1" lang="zh-CN" altLang="en-US" sz="1800" dirty="0">
                <a:solidFill>
                  <a:srgbClr val="000000"/>
                </a:solidFill>
                <a:effectLst/>
                <a:latin typeface="LinLibertineT"/>
              </a:rPr>
              <a:t>上，不会导致</a:t>
            </a:r>
            <a:r>
              <a:rPr kumimoji="1" lang="en-US" altLang="zh-CN" sz="1800" dirty="0">
                <a:solidFill>
                  <a:srgbClr val="000000"/>
                </a:solidFill>
                <a:effectLst/>
                <a:latin typeface="LinLibertineT"/>
              </a:rPr>
              <a:t>io</a:t>
            </a:r>
            <a:r>
              <a:rPr kumimoji="1" lang="zh-CN" altLang="en-US" sz="1800" dirty="0">
                <a:solidFill>
                  <a:srgbClr val="000000"/>
                </a:solidFill>
                <a:effectLst/>
                <a:latin typeface="LinLibertineT"/>
              </a:rPr>
              <a:t>的问题嘛？？</a:t>
            </a:r>
            <a:endParaRPr kumimoji="1" lang="en-US" altLang="zh-CN" sz="1800" dirty="0">
              <a:solidFill>
                <a:srgbClr val="000000"/>
              </a:solidFill>
              <a:effectLst/>
              <a:latin typeface="LinLibertineT"/>
            </a:endParaRPr>
          </a:p>
          <a:p>
            <a:endParaRPr kumimoji="1" lang="en-US" altLang="zh-CN" sz="1800" dirty="0">
              <a:solidFill>
                <a:srgbClr val="000000"/>
              </a:solidFill>
              <a:effectLst/>
              <a:latin typeface="LinLibertineT"/>
            </a:endParaRPr>
          </a:p>
          <a:p>
            <a:r>
              <a:rPr kumimoji="1" lang="en-US" altLang="zh-CN" dirty="0"/>
              <a:t>Caching the activations takes extra storage, i.e., 𝑠𝑒𝑞𝑙𝑒𝑛 ×𝑛 ×𝐵𝑆 per batch, where 𝑠𝑒𝑞𝑙𝑒𝑛 is the max sequence length (default 256), 𝑛 is the transformer’s internal feature size (default 768), and 𝐵𝑆 is the batch size (default 4). The cache</a:t>
            </a:r>
            <a:r>
              <a:rPr kumimoji="1" lang="zh-CN" altLang="en-US" sz="1800" dirty="0">
                <a:solidFill>
                  <a:srgbClr val="000000"/>
                </a:solidFill>
                <a:effectLst/>
                <a:latin typeface="LinLibertineT"/>
              </a:rPr>
              <a:t> </a:t>
            </a:r>
            <a:r>
              <a:rPr kumimoji="1" lang="en-US" altLang="zh-CN" sz="1800" dirty="0">
                <a:solidFill>
                  <a:srgbClr val="000000"/>
                </a:solidFill>
                <a:effectLst/>
                <a:latin typeface="LinLibertineT"/>
              </a:rPr>
              <a:t>is reloaded from disk per minibatch, taking no more than tens of </a:t>
            </a:r>
            <a:r>
              <a:rPr kumimoji="1" lang="en-US" altLang="zh-CN" sz="1800" dirty="0" err="1">
                <a:solidFill>
                  <a:srgbClr val="000000"/>
                </a:solidFill>
                <a:effectLst/>
                <a:latin typeface="LinLibertineT"/>
              </a:rPr>
              <a:t>ms</a:t>
            </a:r>
            <a:r>
              <a:rPr kumimoji="1" lang="en-US" altLang="zh-CN" sz="1800" dirty="0">
                <a:solidFill>
                  <a:srgbClr val="000000"/>
                </a:solidFill>
                <a:effectLst/>
                <a:latin typeface="LinLibertineT"/>
              </a:rPr>
              <a:t> on embedded flash and incurs less than 2% overhead. The total cache size is also proportional to the number of batches samples per client (typically dozens). Assuming 100 training samples, the storage cost is calculated to be around 93.75MB. Such cost is no more than 1% of the storage of a modern mobile/embedded device, ranging from tens to hundreds of GBs. Note that the cache can be cleared once the FL process finishes.</a:t>
            </a:r>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10</a:t>
            </a:fld>
            <a:endParaRPr lang="en-CN"/>
          </a:p>
        </p:txBody>
      </p:sp>
    </p:spTree>
    <p:extLst>
      <p:ext uri="{BB962C8B-B14F-4D97-AF65-F5344CB8AC3E}">
        <p14:creationId xmlns:p14="http://schemas.microsoft.com/office/powerpoint/2010/main" val="3068253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that’s all of our design, and we have fully implemented Our system atop the open-sourced repository for easy reproducible.</a:t>
            </a:r>
          </a:p>
          <a:p>
            <a:endParaRPr kumimoji="1" lang="en-US" altLang="zh-CN" dirty="0"/>
          </a:p>
          <a:p>
            <a:r>
              <a:rPr kumimoji="1" lang="en-US" altLang="zh-CN" dirty="0"/>
              <a:t>Our experiments are conducted in an emulation manner on GPU servers and three kinds of development boards</a:t>
            </a:r>
            <a:r>
              <a:rPr kumimoji="1" lang="zh-CN" altLang="en-US" dirty="0"/>
              <a:t>：</a:t>
            </a:r>
            <a:r>
              <a:rPr kumimoji="1" lang="en-US" altLang="zh-CN" dirty="0"/>
              <a:t>that is</a:t>
            </a:r>
            <a:r>
              <a:rPr kumimoji="1" lang="zh-CN" altLang="en-US" dirty="0"/>
              <a:t> </a:t>
            </a:r>
            <a:r>
              <a:rPr kumimoji="1" lang="en-US" altLang="zh-CN" dirty="0"/>
              <a:t>jetson tx2 (as a strong edge device with </a:t>
            </a:r>
            <a:r>
              <a:rPr kumimoji="1" lang="en-US" altLang="zh-CN" dirty="0" err="1"/>
              <a:t>gpu</a:t>
            </a:r>
            <a:r>
              <a:rPr kumimoji="1" lang="en-US" altLang="zh-CN" dirty="0"/>
              <a:t>), nano as it light-weight version, and </a:t>
            </a:r>
            <a:r>
              <a:rPr kumimoji="1" lang="en-US" altLang="zh-CN" dirty="0" err="1"/>
              <a:t>rpi</a:t>
            </a:r>
            <a:r>
              <a:rPr kumimoji="1" lang="en-US" altLang="zh-CN" dirty="0"/>
              <a:t> as a kind of wimpy devices.  </a:t>
            </a:r>
          </a:p>
          <a:p>
            <a:endParaRPr kumimoji="1" lang="en-US" altLang="zh-CN" dirty="0"/>
          </a:p>
          <a:p>
            <a:endParaRPr kumimoji="1" lang="en-US" altLang="zh-CN" dirty="0"/>
          </a:p>
          <a:p>
            <a:r>
              <a:rPr kumimoji="1" lang="en-US" altLang="zh-CN" dirty="0"/>
              <a:t>(with similar hardware capacity to mainstream mobile devices.</a:t>
            </a:r>
          </a:p>
          <a:p>
            <a:endParaRPr kumimoji="1" lang="en-US" altLang="zh-CN" dirty="0"/>
          </a:p>
          <a:p>
            <a:r>
              <a:rPr kumimoji="1" lang="en-US" altLang="zh-CN" dirty="0"/>
              <a:t>And we evaluate Our system on four NLP datasets and two models compared to 4 baseline(, including vanilla fine-tuning, quantization, layer freezing and their combination.</a:t>
            </a:r>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11</a:t>
            </a:fld>
            <a:endParaRPr lang="en-CN"/>
          </a:p>
        </p:txBody>
      </p:sp>
    </p:spTree>
    <p:extLst>
      <p:ext uri="{BB962C8B-B14F-4D97-AF65-F5344CB8AC3E}">
        <p14:creationId xmlns:p14="http://schemas.microsoft.com/office/powerpoint/2010/main" val="186245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So first, Let's look at the </a:t>
            </a:r>
            <a:r>
              <a:rPr lang="en-US" altLang="zh-CN" b="1" i="0" dirty="0">
                <a:effectLst/>
                <a:latin typeface="Söhne"/>
              </a:rPr>
              <a:t>time-to-accuracy</a:t>
            </a:r>
            <a:r>
              <a:rPr lang="en-US" altLang="zh-CN" b="0" i="0" dirty="0">
                <a:solidFill>
                  <a:srgbClr val="374151"/>
                </a:solidFill>
                <a:effectLst/>
                <a:latin typeface="Söhne"/>
              </a:rPr>
              <a:t> of our system. // Traditional federated fine-tuning takes hours to converge on one task. //</a:t>
            </a:r>
          </a:p>
          <a:p>
            <a:r>
              <a:rPr kumimoji="1" lang="en-GB" altLang="zh-CN" dirty="0"/>
              <a:t>In comparison, we complete all tasks within only a few hours or even less,</a:t>
            </a:r>
            <a:r>
              <a:rPr lang="en-US" altLang="zh-CN" b="0" i="0" dirty="0">
                <a:solidFill>
                  <a:srgbClr val="374151"/>
                </a:solidFill>
                <a:effectLst/>
                <a:latin typeface="Söhne"/>
              </a:rPr>
              <a:t> with a speedup of up to </a:t>
            </a:r>
            <a:r>
              <a:rPr lang="en-US" altLang="zh-CN" b="1" i="0" dirty="0">
                <a:effectLst/>
                <a:latin typeface="Söhne"/>
              </a:rPr>
              <a:t>two hundred and sixty times</a:t>
            </a:r>
            <a:r>
              <a:rPr lang="en-US" altLang="zh-CN" b="0" i="0" dirty="0">
                <a:solidFill>
                  <a:srgbClr val="374151"/>
                </a:solidFill>
                <a:effectLst/>
                <a:latin typeface="Söhne"/>
              </a:rPr>
              <a:t>. //</a:t>
            </a:r>
          </a:p>
          <a:p>
            <a:r>
              <a:rPr lang="en-US" altLang="zh-CN" b="0" i="0" dirty="0">
                <a:solidFill>
                  <a:srgbClr val="374151"/>
                </a:solidFill>
                <a:effectLst/>
                <a:latin typeface="Söhne"/>
              </a:rPr>
              <a:t>(This boost is due to our sideline upgrading mechanism in adapter configurations and the activation cache. //</a:t>
            </a:r>
            <a:endParaRPr kumimoji="1" lang="en-GB" altLang="zh-CN" dirty="0"/>
          </a:p>
          <a:p>
            <a:endParaRPr kumimoji="1" lang="en-GB" altLang="zh-CN" dirty="0"/>
          </a:p>
          <a:p>
            <a:r>
              <a:rPr lang="en-US" altLang="zh-CN" b="0" i="0" dirty="0">
                <a:solidFill>
                  <a:srgbClr val="374151"/>
                </a:solidFill>
                <a:effectLst/>
                <a:latin typeface="Söhne"/>
              </a:rPr>
              <a:t>Even against strong baselines like layer quantization, freezing or their oracle orchestrating</a:t>
            </a:r>
            <a:r>
              <a:rPr kumimoji="1" lang="en-GB" altLang="zh-CN" dirty="0"/>
              <a:t>, our system still stands out.</a:t>
            </a:r>
          </a:p>
          <a:p>
            <a:endParaRPr kumimoji="1" lang="en-GB" altLang="zh-CN" dirty="0"/>
          </a:p>
          <a:p>
            <a:r>
              <a:rPr kumimoji="1" lang="en-GB"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altLang="zh-CN" dirty="0"/>
              <a:t>Specially, our system could reach a lower but useful accuracy quicker, having up to two hundred and sixty times speedup. This is because Our system employs an upgrading mechanism on adapter configuration which enables fast boosting of the training accuracy.</a:t>
            </a:r>
          </a:p>
          <a:p>
            <a:endParaRPr kumimoji="1" lang="en-GB" altLang="zh-CN" dirty="0"/>
          </a:p>
          <a:p>
            <a:r>
              <a:rPr kumimoji="1" lang="en-GB" altLang="zh-CN" dirty="0"/>
              <a:t>---</a:t>
            </a:r>
          </a:p>
          <a:p>
            <a:endParaRPr kumimoji="1" lang="en-GB" altLang="zh-CN" dirty="0"/>
          </a:p>
          <a:p>
            <a:r>
              <a:rPr kumimoji="1" lang="en-GB" altLang="zh-CN" dirty="0"/>
              <a:t> On a diverse set of 4 NLP datasets, Our system reduces the training (model convergence) delay from 31.1– 124.3 hours to 0.2–4.5 hours (up to 155.5× reduction) as against a vanilla fine-tuning approach.</a:t>
            </a:r>
          </a:p>
          <a:p>
            <a:endParaRPr kumimoji="1" lang="en-GB" altLang="zh-CN" dirty="0"/>
          </a:p>
          <a:p>
            <a:r>
              <a:rPr kumimoji="1" lang="en-GB" altLang="zh-CN" dirty="0"/>
              <a:t>Compared to more advanced methods such as model quantization [85], layer freezing [24, 50], and their combination, Our system still brings 4×–48× speedup.</a:t>
            </a:r>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12</a:t>
            </a:fld>
            <a:endParaRPr lang="en-CN"/>
          </a:p>
        </p:txBody>
      </p:sp>
    </p:spTree>
    <p:extLst>
      <p:ext uri="{BB962C8B-B14F-4D97-AF65-F5344CB8AC3E}">
        <p14:creationId xmlns:p14="http://schemas.microsoft.com/office/powerpoint/2010/main" val="2103881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let’s see Our system’s performance under different settings. The left figure reports that </a:t>
            </a:r>
            <a:r>
              <a:rPr lang="en-US" altLang="zh-CN" b="0" i="0" dirty="0">
                <a:solidFill>
                  <a:srgbClr val="374151"/>
                </a:solidFill>
                <a:effectLst/>
                <a:latin typeface="Söhne"/>
              </a:rPr>
              <a:t>our system consistently outperforms baselines across network conditions, Especially for the poor network condition.  </a:t>
            </a:r>
          </a:p>
          <a:p>
            <a:r>
              <a:rPr lang="en-US" altLang="zh-CN" b="1" i="0" dirty="0">
                <a:effectLst/>
                <a:latin typeface="Söhne"/>
              </a:rPr>
              <a:t>And the right figure </a:t>
            </a:r>
            <a:r>
              <a:rPr lang="en-US" altLang="zh-CN" b="0" i="0" dirty="0">
                <a:solidFill>
                  <a:srgbClr val="374151"/>
                </a:solidFill>
                <a:effectLst/>
                <a:latin typeface="Söhne"/>
              </a:rPr>
              <a:t>further underscores our </a:t>
            </a:r>
            <a:r>
              <a:rPr lang="en-US" altLang="zh-CN" b="0" i="0" dirty="0" err="1">
                <a:solidFill>
                  <a:srgbClr val="374151"/>
                </a:solidFill>
                <a:effectLst/>
                <a:latin typeface="Söhne"/>
              </a:rPr>
              <a:t>system’performance</a:t>
            </a:r>
            <a:r>
              <a:rPr lang="en-US" altLang="zh-CN" b="0" i="0" dirty="0">
                <a:solidFill>
                  <a:srgbClr val="374151"/>
                </a:solidFill>
                <a:effectLst/>
                <a:latin typeface="Söhne"/>
              </a:rPr>
              <a:t> across different device capacities. //</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475DA564-4630-D440-A400-EFFEE6CFCDC6}" type="slidenum">
              <a:rPr lang="en-CN" smtClean="0"/>
              <a:t>13</a:t>
            </a:fld>
            <a:endParaRPr lang="en-CN"/>
          </a:p>
        </p:txBody>
      </p:sp>
    </p:spTree>
    <p:extLst>
      <p:ext uri="{BB962C8B-B14F-4D97-AF65-F5344CB8AC3E}">
        <p14:creationId xmlns:p14="http://schemas.microsoft.com/office/powerpoint/2010/main" val="123321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The last part of our evaluation is the system cost. </a:t>
            </a:r>
          </a:p>
          <a:p>
            <a:endParaRPr kumimoji="1" lang="en-GB" altLang="zh-CN" dirty="0"/>
          </a:p>
          <a:p>
            <a:r>
              <a:rPr kumimoji="1" lang="en-GB" altLang="zh-CN" dirty="0"/>
              <a:t>Network traffic reduction is the most significant benefits of our system, because it only needs to transfer the tiny adapters. It saves more than two hundred times traffic compared to vanilla federated fine-tuning.</a:t>
            </a:r>
          </a:p>
          <a:p>
            <a:endParaRPr kumimoji="1" lang="en-GB" altLang="zh-CN" dirty="0"/>
          </a:p>
          <a:p>
            <a:r>
              <a:rPr lang="en-US" altLang="zh-CN" b="0" i="0" dirty="0">
                <a:solidFill>
                  <a:srgbClr val="374151"/>
                </a:solidFill>
                <a:effectLst/>
                <a:latin typeface="Söhne"/>
              </a:rPr>
              <a:t>Our system isn't just about efficient data transfer; it's also energy-efficient and memory-efficient</a:t>
            </a:r>
            <a:endParaRPr kumimoji="1" lang="en-GB" altLang="zh-CN" dirty="0"/>
          </a:p>
          <a:p>
            <a:r>
              <a:rPr kumimoji="1" lang="en-GB" altLang="zh-CN" dirty="0"/>
              <a:t>// because </a:t>
            </a:r>
            <a:r>
              <a:rPr lang="en-US" altLang="zh-CN" b="0" i="0" dirty="0">
                <a:solidFill>
                  <a:srgbClr val="374151"/>
                </a:solidFill>
                <a:effectLst/>
                <a:latin typeface="Söhne"/>
              </a:rPr>
              <a:t>we don't compute gradients for many parameters and don't store related activations,</a:t>
            </a:r>
            <a:r>
              <a:rPr kumimoji="1" lang="en-GB" altLang="zh-CN" dirty="0"/>
              <a:t>.</a:t>
            </a:r>
          </a:p>
        </p:txBody>
      </p:sp>
      <p:sp>
        <p:nvSpPr>
          <p:cNvPr id="4" name="灯片编号占位符 3"/>
          <p:cNvSpPr>
            <a:spLocks noGrp="1"/>
          </p:cNvSpPr>
          <p:nvPr>
            <p:ph type="sldNum" sz="quarter" idx="5"/>
          </p:nvPr>
        </p:nvSpPr>
        <p:spPr/>
        <p:txBody>
          <a:bodyPr/>
          <a:lstStyle/>
          <a:p>
            <a:fld id="{475DA564-4630-D440-A400-EFFEE6CFCDC6}" type="slidenum">
              <a:rPr lang="en-CN" smtClean="0"/>
              <a:t>14</a:t>
            </a:fld>
            <a:endParaRPr lang="en-CN"/>
          </a:p>
        </p:txBody>
      </p:sp>
    </p:spTree>
    <p:extLst>
      <p:ext uri="{BB962C8B-B14F-4D97-AF65-F5344CB8AC3E}">
        <p14:creationId xmlns:p14="http://schemas.microsoft.com/office/powerpoint/2010/main" val="4181645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conclusion, Our system is a federated learning framework for fast NLP model fine-tuning.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It uses adapter as the only trainable module in NLP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To identify the optimal adapter configuration, our system integrates a progressive training paradigm and trail-and-error profiling technique.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Finally, our system can reduce </a:t>
            </a:r>
            <a:r>
              <a:rPr kumimoji="1" lang="en-US" altLang="zh-CN" dirty="0" err="1"/>
              <a:t>FedNLP’s</a:t>
            </a:r>
            <a:r>
              <a:rPr kumimoji="1" lang="en-US" altLang="zh-CN" dirty="0"/>
              <a:t> model convergence delay to </a:t>
            </a:r>
            <a:r>
              <a:rPr kumimoji="1" lang="en-US" altLang="zh-CN" b="1" dirty="0"/>
              <a:t>no more than </a:t>
            </a:r>
            <a:r>
              <a:rPr kumimoji="1" lang="en-US" altLang="zh-CN" dirty="0"/>
              <a:t>several hours.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That’s all, thank you for listening.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I’ll be happy to answer any questions.</a:t>
            </a:r>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15</a:t>
            </a:fld>
            <a:endParaRPr kumimoji="1" lang="zh-CN" altLang="en-US"/>
          </a:p>
        </p:txBody>
      </p:sp>
    </p:spTree>
    <p:extLst>
      <p:ext uri="{BB962C8B-B14F-4D97-AF65-F5344CB8AC3E}">
        <p14:creationId xmlns:p14="http://schemas.microsoft.com/office/powerpoint/2010/main" val="1368000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Such a huge benefits come from each of our design: using adapters, automatic adapter configurator, and caching. </a:t>
            </a:r>
          </a:p>
          <a:p>
            <a:endParaRPr kumimoji="1" lang="en-GB" altLang="zh-CN" dirty="0"/>
          </a:p>
          <a:p>
            <a:r>
              <a:rPr kumimoji="1" lang="en-GB" altLang="zh-CN" dirty="0"/>
              <a:t>First, naïve use of adapters offer huge improvement in some cases. </a:t>
            </a:r>
          </a:p>
          <a:p>
            <a:endParaRPr kumimoji="1" lang="en-GB" altLang="zh-CN" dirty="0"/>
          </a:p>
          <a:p>
            <a:r>
              <a:rPr kumimoji="1" lang="en-GB" altLang="zh-CN" dirty="0"/>
              <a:t>Our configurator helps to find the oracle adapter configuration, </a:t>
            </a:r>
            <a:r>
              <a:rPr lang="en-US" altLang="zh-CN" b="1" i="0" dirty="0">
                <a:solidFill>
                  <a:srgbClr val="374151"/>
                </a:solidFill>
                <a:effectLst/>
                <a:latin typeface="Söhne"/>
              </a:rPr>
              <a:t>slashing</a:t>
            </a:r>
            <a:r>
              <a:rPr lang="en-US" altLang="zh-CN" b="0" i="0" dirty="0">
                <a:solidFill>
                  <a:srgbClr val="374151"/>
                </a:solidFill>
                <a:effectLst/>
                <a:latin typeface="Söhne"/>
              </a:rPr>
              <a:t> training latency significantly. //</a:t>
            </a:r>
          </a:p>
          <a:p>
            <a:endParaRPr kumimoji="1" lang="en-GB" altLang="zh-CN" dirty="0"/>
          </a:p>
          <a:p>
            <a:r>
              <a:rPr kumimoji="1" lang="en-GB" altLang="zh-CN" dirty="0"/>
              <a:t>Then // employing the activation cache technique further reduces the convergence latency via reducing the on-device training time.</a:t>
            </a:r>
          </a:p>
          <a:p>
            <a:endParaRPr kumimoji="1" lang="en-GB" altLang="zh-CN" dirty="0"/>
          </a:p>
          <a:p>
            <a:r>
              <a:rPr kumimoji="1" lang="en-GB"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altLang="zh-CN" dirty="0"/>
              <a:t>What is worse, on a wimpy device RPI, naive use of adapters even slows down the convergence performance, because for the wimpy devices, not only communication overhead, but also the computation overhead is the bottleneck. For which, naïve adapter could not solve.</a:t>
            </a:r>
          </a:p>
          <a:p>
            <a:endParaRPr kumimoji="1" lang="en-GB" altLang="zh-CN" dirty="0"/>
          </a:p>
          <a:p>
            <a:r>
              <a:rPr kumimoji="1" lang="en-GB" altLang="zh-CN" dirty="0"/>
              <a:t>---</a:t>
            </a:r>
          </a:p>
          <a:p>
            <a:endParaRPr kumimoji="1" lang="en-GB" altLang="zh-CN" dirty="0"/>
          </a:p>
          <a:p>
            <a:r>
              <a:rPr kumimoji="1" lang="en-GB" altLang="zh-CN" dirty="0"/>
              <a:t>Our key designs contribute to the results significantly: compared to a hand-picked configuration which requires exhaustive offline search, Our system’s online configurator reduces the model convergence delay by 4.6×; Our system’s caching </a:t>
            </a:r>
          </a:p>
          <a:p>
            <a:r>
              <a:rPr kumimoji="1" lang="en-GB" altLang="zh-CN" dirty="0"/>
              <a:t>reduces the delay by 3.3×.</a:t>
            </a:r>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17</a:t>
            </a:fld>
            <a:endParaRPr lang="en-CN"/>
          </a:p>
        </p:txBody>
      </p:sp>
    </p:spTree>
    <p:extLst>
      <p:ext uri="{BB962C8B-B14F-4D97-AF65-F5344CB8AC3E}">
        <p14:creationId xmlns:p14="http://schemas.microsoft.com/office/powerpoint/2010/main" val="3447889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So is there a way to preserve the privacy of training data? // That's </a:t>
            </a:r>
            <a:r>
              <a:rPr lang="en-US" altLang="zh-CN" b="1" i="0" dirty="0">
                <a:effectLst/>
                <a:latin typeface="Söhne"/>
              </a:rPr>
              <a:t>federated learning</a:t>
            </a:r>
            <a:r>
              <a:rPr lang="en-US" altLang="zh-CN" b="0" i="0" dirty="0">
                <a:solidFill>
                  <a:srgbClr val="374151"/>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Actually, I thought I could save the effort</a:t>
            </a:r>
            <a:r>
              <a:rPr lang="zh-CN" altLang="en-US" b="0" i="0" dirty="0">
                <a:solidFill>
                  <a:srgbClr val="374151"/>
                </a:solidFill>
                <a:effectLst/>
                <a:latin typeface="Söhne"/>
              </a:rPr>
              <a:t> </a:t>
            </a:r>
            <a:r>
              <a:rPr lang="en-US" altLang="zh-CN" b="0" i="0" dirty="0">
                <a:solidFill>
                  <a:srgbClr val="374151"/>
                </a:solidFill>
                <a:effectLst/>
                <a:latin typeface="Söhne"/>
              </a:rPr>
              <a:t>about introducing federated learning because I am the second paper in this session, but as you know, I’m the first one now, so never think about being lazy.</a:t>
            </a:r>
            <a:r>
              <a:rPr lang="zh-CN" altLang="en-US" b="0" i="0" dirty="0">
                <a:solidFill>
                  <a:srgbClr val="374151"/>
                </a:solidFill>
                <a:effectLst/>
                <a:latin typeface="Söhne"/>
              </a:rPr>
              <a:t> </a:t>
            </a:r>
            <a:r>
              <a:rPr lang="en-US" altLang="zh-CN" b="0" i="0" dirty="0">
                <a:solidFill>
                  <a:srgbClr val="374151"/>
                </a:solidFill>
                <a:effectLst/>
                <a:latin typeface="Söhne"/>
              </a:rPr>
              <a:t>fate will always</a:t>
            </a:r>
            <a:r>
              <a:rPr lang="zh-CN" altLang="en-US" b="0" i="0" dirty="0">
                <a:solidFill>
                  <a:srgbClr val="374151"/>
                </a:solidFill>
                <a:effectLst/>
                <a:latin typeface="Söhne"/>
              </a:rPr>
              <a:t> </a:t>
            </a:r>
            <a:r>
              <a:rPr lang="en-US" altLang="zh-CN" b="0" i="0" dirty="0">
                <a:solidFill>
                  <a:srgbClr val="374151"/>
                </a:solidFill>
                <a:effectLst/>
                <a:latin typeface="Söhne"/>
              </a:rPr>
              <a:t>find its 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Okay, let me introduce federated learning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Federated learning lets clients with private data to train their model locally, and send the model for aggregating instead </a:t>
            </a:r>
            <a:r>
              <a:rPr lang="en-US" altLang="zh-CN" b="0" i="0">
                <a:solidFill>
                  <a:srgbClr val="374151"/>
                </a:solidFill>
                <a:effectLst/>
                <a:latin typeface="Söhne"/>
              </a:rPr>
              <a:t>of sending the </a:t>
            </a:r>
            <a:r>
              <a:rPr lang="en-US" altLang="zh-CN" b="0" i="0" dirty="0">
                <a:solidFill>
                  <a:srgbClr val="374151"/>
                </a:solidFill>
                <a:effectLst/>
                <a:latin typeface="Söhne"/>
              </a:rPr>
              <a:t>private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It is just a little bit similar to the traditional distributed learning, so don’t take it as a mystery. For more information about it, please checkout our paper, and we provide several good surveys about it.</a:t>
            </a:r>
          </a:p>
          <a:p>
            <a:pPr algn="l"/>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Natural language processing, or NLP, // helps computers </a:t>
            </a:r>
            <a:r>
              <a:rPr lang="en-US" altLang="zh-CN" b="1" i="0" dirty="0">
                <a:solidFill>
                  <a:srgbClr val="374151"/>
                </a:solidFill>
                <a:effectLst/>
                <a:latin typeface="Söhne"/>
              </a:rPr>
              <a:t>understand</a:t>
            </a:r>
            <a:r>
              <a:rPr lang="en-US" altLang="zh-CN" b="0" i="0" dirty="0">
                <a:solidFill>
                  <a:srgbClr val="374151"/>
                </a:solidFill>
                <a:effectLst/>
                <a:latin typeface="Söhne"/>
              </a:rPr>
              <a:t> words automatically. //</a:t>
            </a:r>
          </a:p>
          <a:p>
            <a:pPr algn="l"/>
            <a:r>
              <a:rPr lang="en-US" altLang="zh-CN" b="1" i="0" dirty="0">
                <a:solidFill>
                  <a:srgbClr val="374151"/>
                </a:solidFill>
                <a:effectLst/>
                <a:latin typeface="Söhne"/>
              </a:rPr>
              <a:t>Transformer-based</a:t>
            </a:r>
            <a:r>
              <a:rPr lang="en-US" altLang="zh-CN" b="0" i="0" dirty="0">
                <a:solidFill>
                  <a:srgbClr val="374151"/>
                </a:solidFill>
                <a:effectLst/>
                <a:latin typeface="Söhne"/>
              </a:rPr>
              <a:t> models have changed the game in modern NLP. // Now, these models can do amazing things on our mobile devices, such as analyzing feelings in text, helping with typing, and even answering questions. //</a:t>
            </a:r>
          </a:p>
          <a:p>
            <a:pPr algn="l"/>
            <a:r>
              <a:rPr lang="en-US" altLang="zh-CN" b="0" i="0" dirty="0">
                <a:solidFill>
                  <a:srgbClr val="374151"/>
                </a:solidFill>
                <a:effectLst/>
                <a:latin typeface="Söhne"/>
              </a:rPr>
              <a:t>But when we want these models to learn specific tasks, // we need private client data</a:t>
            </a:r>
            <a:r>
              <a:rPr lang="zh-CN" altLang="en-US" b="0" i="0" dirty="0">
                <a:solidFill>
                  <a:srgbClr val="374151"/>
                </a:solidFill>
                <a:effectLst/>
                <a:latin typeface="Söhne"/>
              </a:rPr>
              <a:t> </a:t>
            </a:r>
            <a:r>
              <a:rPr lang="en-US" altLang="zh-CN" b="0" i="0" dirty="0">
                <a:solidFill>
                  <a:srgbClr val="374151"/>
                </a:solidFill>
                <a:effectLst/>
                <a:latin typeface="Söhne"/>
              </a:rPr>
              <a:t>to train the model. (click)</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a:t>
            </a:r>
          </a:p>
          <a:p>
            <a:pPr algn="l"/>
            <a:r>
              <a:rPr lang="en-US" altLang="zh-CN" b="0" i="0" dirty="0">
                <a:solidFill>
                  <a:srgbClr val="374151"/>
                </a:solidFill>
                <a:effectLst/>
                <a:latin typeface="Söhne"/>
              </a:rPr>
              <a:t>**Which XX has just done a great presentation about it, so maybe I don’t need to introduce it again.</a:t>
            </a:r>
          </a:p>
          <a:p>
            <a:endParaRPr kumimoji="1" lang="en-US" altLang="zh-CN" dirty="0"/>
          </a:p>
          <a:p>
            <a:r>
              <a:rPr kumimoji="1" lang="en-US" altLang="zh-CN" dirty="0"/>
              <a:t>---</a:t>
            </a:r>
          </a:p>
          <a:p>
            <a:r>
              <a:rPr kumimoji="1" lang="en-US" altLang="zh-CN" dirty="0"/>
              <a:t>Natural language processing is traditional technique</a:t>
            </a:r>
            <a:r>
              <a:rPr kumimoji="1" lang="zh-CN" altLang="en-US" dirty="0"/>
              <a:t> </a:t>
            </a:r>
            <a:r>
              <a:rPr kumimoji="1" lang="en-US" altLang="zh-CN" dirty="0"/>
              <a:t>to make computer understand the meaning of a word automatically.</a:t>
            </a:r>
          </a:p>
          <a:p>
            <a:endParaRPr kumimoji="1" lang="en-US" altLang="zh-CN" dirty="0"/>
          </a:p>
          <a:p>
            <a:r>
              <a:rPr kumimoji="1" lang="en-US" altLang="zh-CN" dirty="0"/>
              <a:t>Transformer-based pre-trained models have revolutionized NLP for superior performance and generality. , modern NLP models show compelling use cases on client devices. Examples include sentiment analysis, QA, and auto completion.</a:t>
            </a:r>
          </a:p>
          <a:p>
            <a:endParaRPr kumimoji="1" lang="en-US" altLang="zh-CN" dirty="0"/>
          </a:p>
          <a:p>
            <a:r>
              <a:rPr kumimoji="1" lang="en-US" altLang="zh-CN" dirty="0"/>
              <a:t>Fine-tuning pre-trained models for downstream tasks often requires private data, for which federated learning is the de-facto approach</a:t>
            </a:r>
          </a:p>
          <a:p>
            <a:endParaRPr kumimoji="1" lang="en-US" altLang="zh-CN" dirty="0"/>
          </a:p>
          <a:p>
            <a:r>
              <a:rPr kumimoji="1" lang="en-US" altLang="zh-CN" dirty="0"/>
              <a:t>---</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dirty="0">
                <a:solidFill>
                  <a:srgbClr val="000000"/>
                </a:solidFill>
                <a:effectLst/>
                <a:latin typeface="LinLibertineT"/>
              </a:rPr>
              <a:t>a cloud service selects multiple clients to participate in training. A client trains a local copy of the model with its private data and sends the model updates to the cloud. Having aggregated model updates from multiple clients, the cloud sends an updated model to the clients. The training procedure repeats many rounds (typically hundreds or thousands [51, 67, 81]) until the model accuracy reaches a desired level,</a:t>
            </a:r>
          </a:p>
          <a:p>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1</a:t>
            </a:fld>
            <a:endParaRPr lang="en-CN"/>
          </a:p>
        </p:txBody>
      </p:sp>
    </p:spTree>
    <p:extLst>
      <p:ext uri="{BB962C8B-B14F-4D97-AF65-F5344CB8AC3E}">
        <p14:creationId xmlns:p14="http://schemas.microsoft.com/office/powerpoint/2010/main" val="4089514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2800" dirty="0">
                <a:solidFill>
                  <a:srgbClr val="000000"/>
                </a:solidFill>
                <a:effectLst/>
                <a:latin typeface="LinLibertineT"/>
              </a:rPr>
              <a:t>So let’s go back to the NLP topic.</a:t>
            </a:r>
            <a:r>
              <a:rPr lang="zh-CN" altLang="en-US" sz="4000" b="0" i="0" dirty="0">
                <a:solidFill>
                  <a:srgbClr val="374151"/>
                </a:solidFill>
                <a:effectLst/>
                <a:latin typeface="Söhne"/>
              </a:rPr>
              <a:t> </a:t>
            </a:r>
            <a:r>
              <a:rPr lang="en-US" altLang="zh-CN" sz="4000" b="0" i="0" dirty="0">
                <a:solidFill>
                  <a:srgbClr val="374151"/>
                </a:solidFill>
                <a:effectLst/>
                <a:latin typeface="Söhne"/>
              </a:rPr>
              <a:t>//</a:t>
            </a:r>
            <a:endParaRPr lang="en-GB" altLang="zh-CN" sz="2800" dirty="0">
              <a:solidFill>
                <a:srgbClr val="000000"/>
              </a:solidFill>
              <a:effectLst/>
              <a:latin typeface="LinLibertineT"/>
            </a:endParaRPr>
          </a:p>
          <a:p>
            <a:endParaRPr lang="en-GB" altLang="zh-CN" sz="2800" dirty="0">
              <a:solidFill>
                <a:srgbClr val="000000"/>
              </a:solidFill>
              <a:effectLst/>
              <a:latin typeface="LinLibertineT"/>
            </a:endParaRPr>
          </a:p>
          <a:p>
            <a:r>
              <a:rPr lang="en-GB" altLang="zh-CN" sz="2800" dirty="0">
                <a:solidFill>
                  <a:srgbClr val="000000"/>
                </a:solidFill>
                <a:effectLst/>
                <a:latin typeface="LinLibertineT"/>
              </a:rPr>
              <a:t>Much success of modern NLP comes from its training workflow as illustrated in the Figure </a:t>
            </a:r>
            <a:r>
              <a:rPr lang="en-US" altLang="zh-CN" sz="4000" b="0" i="0" dirty="0">
                <a:solidFill>
                  <a:srgbClr val="374151"/>
                </a:solidFill>
                <a:effectLst/>
                <a:latin typeface="Söhne"/>
              </a:rPr>
              <a:t>//</a:t>
            </a:r>
            <a:endParaRPr lang="en-GB" altLang="zh-CN" sz="2800" dirty="0">
              <a:solidFill>
                <a:srgbClr val="000000"/>
              </a:solidFill>
              <a:effectLst/>
              <a:latin typeface="LinLibertineT"/>
            </a:endParaRPr>
          </a:p>
          <a:p>
            <a:r>
              <a:rPr lang="en-GB" altLang="zh-CN" sz="2800" dirty="0">
                <a:solidFill>
                  <a:srgbClr val="000000"/>
                </a:solidFill>
                <a:effectLst/>
                <a:latin typeface="LinLibertineT"/>
              </a:rPr>
              <a:t>First, the </a:t>
            </a:r>
            <a:r>
              <a:rPr lang="en-GB" altLang="zh-CN" sz="2800" b="1" dirty="0">
                <a:solidFill>
                  <a:srgbClr val="000000"/>
                </a:solidFill>
                <a:effectLst/>
                <a:latin typeface="LinLibertineT"/>
              </a:rPr>
              <a:t>pre-training</a:t>
            </a:r>
            <a:r>
              <a:rPr lang="en-GB" altLang="zh-CN" sz="2800" dirty="0">
                <a:solidFill>
                  <a:srgbClr val="000000"/>
                </a:solidFill>
                <a:effectLst/>
                <a:latin typeface="LinLibertineT"/>
              </a:rPr>
              <a:t> phase builds a foundation model on large public dataset.//</a:t>
            </a:r>
          </a:p>
          <a:p>
            <a:r>
              <a:rPr kumimoji="1" lang="en-GB" altLang="zh-CN" sz="2800" dirty="0">
                <a:solidFill>
                  <a:srgbClr val="000000"/>
                </a:solidFill>
                <a:effectLst/>
                <a:latin typeface="LinLibertineT"/>
              </a:rPr>
              <a:t>Second,</a:t>
            </a:r>
            <a:r>
              <a:rPr kumimoji="1" lang="en-GB" altLang="zh-CN" sz="1800" dirty="0"/>
              <a:t> the </a:t>
            </a:r>
            <a:r>
              <a:rPr kumimoji="1" lang="en-GB" altLang="zh-CN" sz="1800" b="1" dirty="0"/>
              <a:t>fine-tuning</a:t>
            </a:r>
            <a:r>
              <a:rPr kumimoji="1" lang="en-GB" altLang="zh-CN" sz="1800" dirty="0"/>
              <a:t> phase further tailors the pre-trained model on private data.//</a:t>
            </a:r>
          </a:p>
          <a:p>
            <a:r>
              <a:rPr kumimoji="1" lang="en-US" altLang="zh-CN" sz="1800" dirty="0"/>
              <a:t>Finally, the </a:t>
            </a:r>
            <a:r>
              <a:rPr kumimoji="1" lang="en-GB" altLang="zh-CN" sz="1800" dirty="0"/>
              <a:t>fine-tuned models are deployed to clients for </a:t>
            </a:r>
            <a:r>
              <a:rPr kumimoji="1" lang="en-GB" altLang="zh-CN" sz="1800" b="1" dirty="0"/>
              <a:t>inference</a:t>
            </a:r>
            <a:r>
              <a:rPr kumimoji="1" lang="en-US" altLang="zh-CN" sz="1800" b="1" dirty="0"/>
              <a:t>.//</a:t>
            </a:r>
            <a:endParaRPr lang="en-GB" altLang="zh-CN" sz="1800" dirty="0">
              <a:solidFill>
                <a:srgbClr val="000000"/>
              </a:solidFill>
              <a:effectLst/>
              <a:latin typeface="LinLibertineT"/>
            </a:endParaRPr>
          </a:p>
          <a:p>
            <a:endParaRPr lang="en-GB" altLang="zh-CN" sz="1800" dirty="0">
              <a:solidFill>
                <a:srgbClr val="000000"/>
              </a:solidFill>
              <a:effectLst/>
              <a:latin typeface="LinLibertineT"/>
            </a:endParaRPr>
          </a:p>
          <a:p>
            <a:r>
              <a:rPr lang="en-GB" altLang="zh-CN" sz="1800" dirty="0">
                <a:solidFill>
                  <a:srgbClr val="000000"/>
                </a:solidFill>
                <a:effectLst/>
                <a:latin typeface="LinLibertineT"/>
              </a:rPr>
              <a:t>Our paper focuses on the second step, that is federated fine-tuning of NLP models.</a:t>
            </a:r>
          </a:p>
          <a:p>
            <a:r>
              <a:rPr lang="en-GB" altLang="zh-CN" sz="1800" dirty="0">
                <a:solidFill>
                  <a:srgbClr val="000000"/>
                </a:solidFill>
                <a:effectLst/>
                <a:latin typeface="LinLibertineT"/>
              </a:rPr>
              <a:t>---</a:t>
            </a:r>
          </a:p>
          <a:p>
            <a:endParaRPr lang="en-GB" altLang="zh-CN" sz="1800" dirty="0">
              <a:solidFill>
                <a:srgbClr val="000000"/>
              </a:solidFill>
              <a:effectLst/>
              <a:latin typeface="LinLibertineT"/>
            </a:endParaRPr>
          </a:p>
          <a:p>
            <a:r>
              <a:rPr lang="en-GB" altLang="zh-CN" sz="1800" dirty="0">
                <a:solidFill>
                  <a:srgbClr val="000000"/>
                </a:solidFill>
                <a:effectLst/>
                <a:latin typeface="LinLibertineT"/>
              </a:rPr>
              <a:t>Modern NLP models show compelling use cases on mobile devices. Examples include sentiment analysis, QA, and auto completion. Through careful engineering, inference with the NLP models is demonstrated to be affordable on mobile devices.</a:t>
            </a:r>
          </a:p>
          <a:p>
            <a:endParaRPr lang="en-GB" altLang="zh-CN" sz="1800" dirty="0">
              <a:solidFill>
                <a:srgbClr val="000000"/>
              </a:solidFill>
              <a:effectLst/>
              <a:latin typeface="LinLibertineT"/>
            </a:endParaRPr>
          </a:p>
          <a:p>
            <a:pPr marL="0" indent="0">
              <a:buNone/>
            </a:pPr>
            <a:endParaRPr kumimoji="1" lang="en-US" altLang="zh-CN" dirty="0"/>
          </a:p>
          <a:p>
            <a:pPr marL="0" indent="0">
              <a:buNone/>
            </a:pPr>
            <a:r>
              <a:rPr kumimoji="1" lang="en-US" altLang="zh-CN" dirty="0"/>
              <a:t>Step 1 and 3 has been widely researched, while step 2 receives rather rare attention.</a:t>
            </a:r>
            <a:br>
              <a:rPr kumimoji="1" lang="en-GB" altLang="zh-CN" dirty="0"/>
            </a:br>
            <a:endParaRPr kumimoji="1" lang="en-US" altLang="zh-CN" dirty="0"/>
          </a:p>
        </p:txBody>
      </p:sp>
      <p:sp>
        <p:nvSpPr>
          <p:cNvPr id="4" name="灯片编号占位符 3"/>
          <p:cNvSpPr>
            <a:spLocks noGrp="1"/>
          </p:cNvSpPr>
          <p:nvPr>
            <p:ph type="sldNum" sz="quarter" idx="5"/>
          </p:nvPr>
        </p:nvSpPr>
        <p:spPr/>
        <p:txBody>
          <a:bodyPr/>
          <a:lstStyle/>
          <a:p>
            <a:fld id="{475DA564-4630-D440-A400-EFFEE6CFCDC6}" type="slidenum">
              <a:rPr lang="en-CN" smtClean="0"/>
              <a:t>2</a:t>
            </a:fld>
            <a:endParaRPr lang="en-CN"/>
          </a:p>
        </p:txBody>
      </p:sp>
    </p:spTree>
    <p:extLst>
      <p:ext uri="{BB962C8B-B14F-4D97-AF65-F5344CB8AC3E}">
        <p14:creationId xmlns:p14="http://schemas.microsoft.com/office/powerpoint/2010/main" val="4243172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effectLst/>
                <a:latin typeface="Söhne"/>
              </a:rPr>
              <a:t>Despite</a:t>
            </a:r>
            <a:r>
              <a:rPr lang="en-US" altLang="zh-CN" b="0" i="0" dirty="0">
                <a:solidFill>
                  <a:srgbClr val="374151"/>
                </a:solidFill>
                <a:effectLst/>
                <a:latin typeface="Söhne"/>
              </a:rPr>
              <a:t> many </a:t>
            </a:r>
            <a:r>
              <a:rPr lang="en-US" altLang="zh-CN" b="0" i="0" dirty="0" err="1">
                <a:solidFill>
                  <a:srgbClr val="374151"/>
                </a:solidFill>
                <a:effectLst/>
                <a:latin typeface="Söhne"/>
              </a:rPr>
              <a:t>FedNLP</a:t>
            </a:r>
            <a:r>
              <a:rPr lang="en-US" altLang="zh-CN" b="0" i="0" dirty="0">
                <a:solidFill>
                  <a:srgbClr val="374151"/>
                </a:solidFill>
                <a:effectLst/>
                <a:latin typeface="Söhne"/>
              </a:rPr>
              <a:t> algorithms are </a:t>
            </a:r>
            <a:r>
              <a:rPr lang="en-US" altLang="zh-CN" b="1" i="0" dirty="0">
                <a:effectLst/>
                <a:latin typeface="Söhne"/>
              </a:rPr>
              <a:t>proposed</a:t>
            </a:r>
            <a:r>
              <a:rPr lang="en-US" altLang="zh-CN" b="0" i="0" dirty="0">
                <a:solidFill>
                  <a:srgbClr val="374151"/>
                </a:solidFill>
                <a:effectLst/>
                <a:latin typeface="Söhne"/>
              </a:rPr>
              <a:t>, // it remains </a:t>
            </a:r>
            <a:r>
              <a:rPr lang="en-US" altLang="zh-CN" b="1" i="0" dirty="0">
                <a:effectLst/>
                <a:latin typeface="Söhne"/>
              </a:rPr>
              <a:t>unclear</a:t>
            </a:r>
            <a:r>
              <a:rPr lang="en-US" altLang="zh-CN" b="0" i="0" dirty="0">
                <a:solidFill>
                  <a:srgbClr val="374151"/>
                </a:solidFill>
                <a:effectLst/>
                <a:latin typeface="Söhne"/>
              </a:rPr>
              <a:t> whether </a:t>
            </a:r>
            <a:r>
              <a:rPr lang="en-US" altLang="zh-CN" b="0" i="0" dirty="0" err="1">
                <a:solidFill>
                  <a:srgbClr val="374151"/>
                </a:solidFill>
                <a:effectLst/>
                <a:latin typeface="Söhne"/>
              </a:rPr>
              <a:t>FedNLP</a:t>
            </a:r>
            <a:r>
              <a:rPr lang="en-US" altLang="zh-CN" b="0" i="0" dirty="0">
                <a:solidFill>
                  <a:srgbClr val="374151"/>
                </a:solidFill>
                <a:effectLst/>
                <a:latin typeface="Söhne"/>
              </a:rPr>
              <a:t> is truly practical on today's </a:t>
            </a:r>
            <a:r>
              <a:rPr lang="en-US" altLang="zh-CN" b="1" i="0" dirty="0">
                <a:effectLst/>
                <a:latin typeface="Söhne"/>
              </a:rPr>
              <a:t>mobile platforms</a:t>
            </a:r>
            <a:r>
              <a:rPr lang="en-US" altLang="zh-CN" b="0" i="0" dirty="0">
                <a:solidFill>
                  <a:srgbClr val="374151"/>
                </a:solidFill>
                <a:effectLst/>
                <a:latin typeface="Söhne"/>
              </a:rPr>
              <a:t>.</a:t>
            </a:r>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3</a:t>
            </a:fld>
            <a:endParaRPr lang="en-CN"/>
          </a:p>
        </p:txBody>
      </p:sp>
    </p:spTree>
    <p:extLst>
      <p:ext uri="{BB962C8B-B14F-4D97-AF65-F5344CB8AC3E}">
        <p14:creationId xmlns:p14="http://schemas.microsoft.com/office/powerpoint/2010/main" val="912062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We conducted preliminary experiments to gain a deeper understanding and to shape the design of our system. //</a:t>
            </a:r>
          </a:p>
          <a:p>
            <a:pPr algn="l"/>
            <a:r>
              <a:rPr lang="en-US" altLang="zh-CN" b="0" i="0" dirty="0">
                <a:solidFill>
                  <a:srgbClr val="374151"/>
                </a:solidFill>
                <a:effectLst/>
                <a:latin typeface="Söhne"/>
              </a:rPr>
              <a:t>Our </a:t>
            </a:r>
            <a:r>
              <a:rPr lang="en-US" altLang="zh-CN" b="1" i="0" dirty="0">
                <a:solidFill>
                  <a:srgbClr val="374151"/>
                </a:solidFill>
                <a:effectLst/>
                <a:latin typeface="Söhne"/>
              </a:rPr>
              <a:t>first</a:t>
            </a:r>
            <a:r>
              <a:rPr lang="en-US" altLang="zh-CN" b="0" i="0" dirty="0">
                <a:solidFill>
                  <a:srgbClr val="374151"/>
                </a:solidFill>
                <a:effectLst/>
                <a:latin typeface="Söhne"/>
              </a:rPr>
              <a:t> observation is that // Transformer-based NLP models can be quite </a:t>
            </a:r>
            <a:r>
              <a:rPr lang="en-US" altLang="zh-CN" b="1" i="0" dirty="0">
                <a:solidFill>
                  <a:srgbClr val="374151"/>
                </a:solidFill>
                <a:effectLst/>
                <a:latin typeface="Söhne"/>
              </a:rPr>
              <a:t>expensive</a:t>
            </a:r>
            <a:r>
              <a:rPr lang="en-US" altLang="zh-CN" b="0" i="0" dirty="0">
                <a:solidFill>
                  <a:srgbClr val="374151"/>
                </a:solidFill>
                <a:effectLst/>
                <a:latin typeface="Söhne"/>
              </a:rPr>
              <a:t> in consideration of the number of parameters and the training complexity. //</a:t>
            </a:r>
          </a:p>
          <a:p>
            <a:pPr algn="l"/>
            <a:r>
              <a:rPr lang="en-US" altLang="zh-CN" b="0" i="0" dirty="0">
                <a:solidFill>
                  <a:srgbClr val="374151"/>
                </a:solidFill>
                <a:effectLst/>
                <a:latin typeface="Söhne"/>
              </a:rPr>
              <a:t>And our </a:t>
            </a:r>
            <a:r>
              <a:rPr lang="en-US" altLang="zh-CN" b="1" i="0" dirty="0">
                <a:solidFill>
                  <a:srgbClr val="374151"/>
                </a:solidFill>
                <a:effectLst/>
                <a:latin typeface="Söhne"/>
              </a:rPr>
              <a:t>second</a:t>
            </a:r>
            <a:r>
              <a:rPr lang="en-US" altLang="zh-CN" b="0" i="0" dirty="0">
                <a:solidFill>
                  <a:srgbClr val="374151"/>
                </a:solidFill>
                <a:effectLst/>
                <a:latin typeface="Söhne"/>
              </a:rPr>
              <a:t> observation is, // The </a:t>
            </a:r>
            <a:r>
              <a:rPr lang="en-US" altLang="zh-CN" b="0" i="0" dirty="0" err="1">
                <a:solidFill>
                  <a:srgbClr val="374151"/>
                </a:solidFill>
                <a:effectLst/>
                <a:latin typeface="Söhne"/>
              </a:rPr>
              <a:t>FedNLP</a:t>
            </a:r>
            <a:r>
              <a:rPr lang="en-US" altLang="zh-CN" b="0" i="0" dirty="0">
                <a:solidFill>
                  <a:srgbClr val="374151"/>
                </a:solidFill>
                <a:effectLst/>
                <a:latin typeface="Söhne"/>
              </a:rPr>
              <a:t> fine-tuning is very </a:t>
            </a:r>
            <a:r>
              <a:rPr lang="en-US" altLang="zh-CN" b="1" i="0" dirty="0">
                <a:solidFill>
                  <a:srgbClr val="374151"/>
                </a:solidFill>
                <a:effectLst/>
                <a:latin typeface="Söhne"/>
              </a:rPr>
              <a:t>slow</a:t>
            </a:r>
            <a:r>
              <a:rPr lang="en-US" altLang="zh-CN" b="0" i="0" dirty="0">
                <a:solidFill>
                  <a:srgbClr val="374151"/>
                </a:solidFill>
                <a:effectLst/>
                <a:latin typeface="Söhne"/>
              </a:rPr>
              <a:t>. //</a:t>
            </a:r>
          </a:p>
          <a:p>
            <a:endParaRPr kumimoji="1" lang="en-GB" altLang="zh-CN" dirty="0"/>
          </a:p>
          <a:p>
            <a:r>
              <a:rPr kumimoji="1" lang="en-GB" altLang="zh-CN" dirty="0"/>
              <a:t>And we dig deeper to find its reason, it shows that the network transmission delay// is the major bottleneck.//</a:t>
            </a:r>
          </a:p>
          <a:p>
            <a:endParaRPr kumimoji="1" lang="en-GB" altLang="zh-CN" dirty="0"/>
          </a:p>
          <a:p>
            <a:r>
              <a:rPr kumimoji="1" lang="en-GB" altLang="zh-CN" dirty="0"/>
              <a:t>And existing techniques such as layer freezing are inadequate for </a:t>
            </a:r>
            <a:r>
              <a:rPr kumimoji="1" lang="en-GB" altLang="zh-CN" dirty="0" err="1"/>
              <a:t>FedNLP</a:t>
            </a:r>
            <a:r>
              <a:rPr kumimoji="1" lang="en-GB" altLang="zh-CN" dirty="0"/>
              <a:t>//</a:t>
            </a:r>
          </a:p>
        </p:txBody>
      </p:sp>
      <p:sp>
        <p:nvSpPr>
          <p:cNvPr id="4" name="灯片编号占位符 3"/>
          <p:cNvSpPr>
            <a:spLocks noGrp="1"/>
          </p:cNvSpPr>
          <p:nvPr>
            <p:ph type="sldNum" sz="quarter" idx="5"/>
          </p:nvPr>
        </p:nvSpPr>
        <p:spPr/>
        <p:txBody>
          <a:bodyPr/>
          <a:lstStyle/>
          <a:p>
            <a:fld id="{475DA564-4630-D440-A400-EFFEE6CFCDC6}" type="slidenum">
              <a:rPr lang="en-CN" smtClean="0"/>
              <a:t>4</a:t>
            </a:fld>
            <a:endParaRPr lang="en-CN"/>
          </a:p>
        </p:txBody>
      </p:sp>
    </p:spTree>
    <p:extLst>
      <p:ext uri="{BB962C8B-B14F-4D97-AF65-F5344CB8AC3E}">
        <p14:creationId xmlns:p14="http://schemas.microsoft.com/office/powerpoint/2010/main" val="106768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Based on these observation, we came to think about//, </a:t>
            </a:r>
            <a:r>
              <a:rPr lang="en-US" altLang="zh-CN" b="0" i="0" dirty="0">
                <a:solidFill>
                  <a:srgbClr val="374151"/>
                </a:solidFill>
                <a:effectLst/>
                <a:latin typeface="Söhne"/>
              </a:rPr>
              <a:t>Is there a way to </a:t>
            </a:r>
            <a:r>
              <a:rPr lang="en-US" altLang="zh-CN" b="1" i="0" dirty="0">
                <a:effectLst/>
                <a:latin typeface="Söhne"/>
              </a:rPr>
              <a:t>reduce</a:t>
            </a:r>
            <a:r>
              <a:rPr lang="en-US" altLang="zh-CN" b="0" i="0" dirty="0">
                <a:solidFill>
                  <a:srgbClr val="374151"/>
                </a:solidFill>
                <a:effectLst/>
                <a:latin typeface="Söhne"/>
              </a:rPr>
              <a:t> network transmission </a:t>
            </a:r>
            <a:r>
              <a:rPr lang="en-US" altLang="zh-CN" b="1" i="0" dirty="0">
                <a:effectLst/>
                <a:latin typeface="Söhne"/>
              </a:rPr>
              <a:t>without compromising</a:t>
            </a:r>
            <a:r>
              <a:rPr lang="en-US" altLang="zh-CN" b="0" i="0" dirty="0">
                <a:solidFill>
                  <a:srgbClr val="374151"/>
                </a:solidFill>
                <a:effectLst/>
                <a:latin typeface="Söhne"/>
              </a:rPr>
              <a:t> the accuracy?//</a:t>
            </a:r>
          </a:p>
          <a:p>
            <a:endParaRPr kumimoji="1" lang="en-US" altLang="zh-CN" dirty="0"/>
          </a:p>
          <a:p>
            <a:r>
              <a:rPr kumimoji="1" lang="en-US" altLang="zh-CN" dirty="0"/>
              <a:t>So we retrofit adapters – a recently proposed technique to achieve parameter efficiency in machine learning.</a:t>
            </a:r>
          </a:p>
          <a:p>
            <a:r>
              <a:rPr kumimoji="1" lang="en-US" altLang="zh-CN" dirty="0"/>
              <a:t>These adapters insert </a:t>
            </a:r>
            <a:r>
              <a:rPr kumimoji="1" lang="en-US" altLang="zh-CN" b="1" dirty="0"/>
              <a:t>small, trainable </a:t>
            </a:r>
            <a:r>
              <a:rPr kumimoji="1" lang="en-US" altLang="zh-CN" b="0" dirty="0"/>
              <a:t>modules </a:t>
            </a:r>
            <a:r>
              <a:rPr kumimoji="1" lang="en-US" altLang="zh-CN" dirty="0"/>
              <a:t>into pre-trained transformers.</a:t>
            </a:r>
          </a:p>
          <a:p>
            <a:r>
              <a:rPr kumimoji="1" lang="en-US" altLang="zh-CN" dirty="0"/>
              <a:t>And during fine-tuning, only these adapters are updated, other parameters like attention, feed forward are all freezing</a:t>
            </a:r>
          </a:p>
          <a:p>
            <a:endParaRPr kumimoji="1" lang="en-US" altLang="zh-CN" dirty="0"/>
          </a:p>
          <a:p>
            <a:r>
              <a:rPr lang="en-US" altLang="zh-CN" b="0" i="0" dirty="0">
                <a:solidFill>
                  <a:srgbClr val="374151"/>
                </a:solidFill>
                <a:effectLst/>
                <a:latin typeface="Söhne"/>
              </a:rPr>
              <a:t>While simply inserting adapter into transformers layers already offers certain advantages, such as reducing network traffic by three orders of magnitude</a:t>
            </a:r>
            <a:r>
              <a:rPr kumimoji="1" lang="en-US" altLang="zh-CN" dirty="0"/>
              <a:t>, it still leaves a huge room for improvement and a few technical challenges to overcome.</a:t>
            </a:r>
          </a:p>
        </p:txBody>
      </p:sp>
      <p:sp>
        <p:nvSpPr>
          <p:cNvPr id="4" name="灯片编号占位符 3"/>
          <p:cNvSpPr>
            <a:spLocks noGrp="1"/>
          </p:cNvSpPr>
          <p:nvPr>
            <p:ph type="sldNum" sz="quarter" idx="5"/>
          </p:nvPr>
        </p:nvSpPr>
        <p:spPr/>
        <p:txBody>
          <a:bodyPr/>
          <a:lstStyle/>
          <a:p>
            <a:fld id="{475DA564-4630-D440-A400-EFFEE6CFCDC6}" type="slidenum">
              <a:rPr lang="en-CN" smtClean="0"/>
              <a:t>5</a:t>
            </a:fld>
            <a:endParaRPr lang="en-CN"/>
          </a:p>
        </p:txBody>
      </p:sp>
    </p:spTree>
    <p:extLst>
      <p:ext uri="{BB962C8B-B14F-4D97-AF65-F5344CB8AC3E}">
        <p14:creationId xmlns:p14="http://schemas.microsoft.com/office/powerpoint/2010/main" val="560780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a:t>
            </a:r>
            <a:r>
              <a:rPr kumimoji="1" lang="en-US" altLang="zh-CN" b="1" dirty="0"/>
              <a:t>first challenge </a:t>
            </a:r>
            <a:r>
              <a:rPr kumimoji="1" lang="en-US" altLang="zh-CN" dirty="0"/>
              <a:t>is the large adapter configuration space.</a:t>
            </a:r>
          </a:p>
          <a:p>
            <a:r>
              <a:rPr kumimoji="1" lang="en-US" altLang="zh-CN" dirty="0"/>
              <a:t>instead of simply inserting adapters into all layers in a default size. We could insert adapter with different size to different layers</a:t>
            </a:r>
            <a:r>
              <a:rPr kumimoji="1" lang="zh-CN" altLang="en-US" dirty="0"/>
              <a:t>， </a:t>
            </a:r>
            <a:r>
              <a:rPr kumimoji="1" lang="en-US" altLang="zh-CN" dirty="0"/>
              <a:t>right?. </a:t>
            </a:r>
          </a:p>
          <a:p>
            <a:endParaRPr kumimoji="1" lang="en-US" altLang="zh-CN" dirty="0"/>
          </a:p>
          <a:p>
            <a:r>
              <a:rPr kumimoji="1" lang="en-US" altLang="zh-CN" dirty="0"/>
              <a:t>We define two metrics to describe it, the first metric adapter depth is the number of adapters inserted into transformers.</a:t>
            </a:r>
          </a:p>
          <a:p>
            <a:endParaRPr kumimoji="1" lang="en-US" altLang="zh-CN" dirty="0"/>
          </a:p>
          <a:p>
            <a:r>
              <a:rPr kumimoji="1" lang="en-US" altLang="zh-CN" dirty="0"/>
              <a:t>And we define adapter width as the bottleneck dimension located between two projection layers within the adapter.</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combination of the two factors </a:t>
            </a:r>
            <a:r>
              <a:rPr kumimoji="1" lang="en-US" altLang="zh-CN" b="1" dirty="0"/>
              <a:t>depth</a:t>
            </a:r>
            <a:r>
              <a:rPr kumimoji="1" lang="en-US" altLang="zh-CN" dirty="0"/>
              <a:t> and </a:t>
            </a:r>
            <a:r>
              <a:rPr kumimoji="1" lang="en-US" altLang="zh-CN" b="1" dirty="0"/>
              <a:t>width</a:t>
            </a:r>
            <a:r>
              <a:rPr kumimoji="1" lang="en-US" altLang="zh-CN" dirty="0"/>
              <a:t> introduces a </a:t>
            </a:r>
            <a:r>
              <a:rPr kumimoji="1" lang="en-US" altLang="zh-CN" b="1" dirty="0"/>
              <a:t>huge</a:t>
            </a:r>
            <a:r>
              <a:rPr kumimoji="1" lang="en-US" altLang="zh-CN" dirty="0"/>
              <a:t> configuration space.</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And choosing the </a:t>
            </a:r>
            <a:r>
              <a:rPr lang="en-US" altLang="zh-CN" b="1" i="0" dirty="0">
                <a:effectLst/>
                <a:latin typeface="Söhne"/>
              </a:rPr>
              <a:t>optimal</a:t>
            </a:r>
            <a:r>
              <a:rPr lang="en-US" altLang="zh-CN" b="0" i="0" dirty="0">
                <a:solidFill>
                  <a:srgbClr val="374151"/>
                </a:solidFill>
                <a:effectLst/>
                <a:latin typeface="Söhne"/>
              </a:rPr>
              <a:t> adapter configuration is vital, // as different configurations can lead to up to a </a:t>
            </a:r>
            <a:r>
              <a:rPr lang="en-US" altLang="zh-CN" b="1" i="0" dirty="0">
                <a:effectLst/>
                <a:latin typeface="Söhne"/>
              </a:rPr>
              <a:t>5×</a:t>
            </a:r>
            <a:r>
              <a:rPr lang="en-US" altLang="zh-CN" b="0" i="0" dirty="0">
                <a:solidFill>
                  <a:srgbClr val="374151"/>
                </a:solidFill>
                <a:effectLst/>
                <a:latin typeface="Söhne"/>
              </a:rPr>
              <a:t> gap in convergence performance. //</a:t>
            </a:r>
            <a:br>
              <a:rPr lang="en-US" altLang="zh-CN" dirty="0"/>
            </a:b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D. </a:t>
            </a:r>
            <a:r>
              <a:rPr kumimoji="1" lang="zh-CN" altLang="en-US" dirty="0"/>
              <a:t>和 </a:t>
            </a:r>
            <a:r>
              <a:rPr kumimoji="1" lang="en-US" altLang="zh-CN" dirty="0" err="1"/>
              <a:t>Dimen</a:t>
            </a:r>
            <a:r>
              <a:rPr kumimoji="1" lang="en-US" altLang="zh-CN" dirty="0"/>
              <a:t>.</a:t>
            </a:r>
            <a:r>
              <a:rPr kumimoji="1" lang="zh-CN" altLang="en-US" dirty="0"/>
              <a:t>的区别是什么？</a:t>
            </a:r>
            <a:endParaRPr kumimoji="1" lang="en-US" altLang="zh-CN" dirty="0"/>
          </a:p>
          <a:p>
            <a:endParaRPr kumimoji="1" lang="en-US" altLang="zh-CN" dirty="0"/>
          </a:p>
          <a:p>
            <a:endParaRPr kumimoji="1" lang="en-US" altLang="zh-CN" dirty="0"/>
          </a:p>
          <a:p>
            <a:endParaRPr kumimoji="1" lang="en-US" altLang="zh-CN" dirty="0"/>
          </a:p>
          <a:p>
            <a:r>
              <a:rPr kumimoji="1" lang="zh-CN" altLang="en-US" dirty="0"/>
              <a:t>在这个</a:t>
            </a:r>
            <a:r>
              <a:rPr kumimoji="1" lang="en-US" altLang="zh-CN" dirty="0"/>
              <a:t>session</a:t>
            </a:r>
            <a:r>
              <a:rPr kumimoji="1" lang="zh-CN" altLang="en-US" dirty="0"/>
              <a:t>下，局部最优</a:t>
            </a:r>
            <a:endParaRPr kumimoji="1" lang="en-US" altLang="zh-CN" dirty="0"/>
          </a:p>
          <a:p>
            <a:endParaRPr kumimoji="1" lang="en-US" altLang="zh-CN" dirty="0"/>
          </a:p>
          <a:p>
            <a:r>
              <a:rPr kumimoji="1" lang="zh-CN" altLang="en-US" dirty="0"/>
              <a:t>是第一个</a:t>
            </a:r>
            <a:r>
              <a:rPr kumimoji="1" lang="en-US" altLang="zh-CN" dirty="0" err="1"/>
              <a:t>FedAdapter</a:t>
            </a:r>
            <a:r>
              <a:rPr kumimoji="1" lang="zh-CN" altLang="en-US" dirty="0"/>
              <a:t>的工作上的，他们的实现是</a:t>
            </a:r>
          </a:p>
        </p:txBody>
      </p:sp>
      <p:sp>
        <p:nvSpPr>
          <p:cNvPr id="4" name="灯片编号占位符 3"/>
          <p:cNvSpPr>
            <a:spLocks noGrp="1"/>
          </p:cNvSpPr>
          <p:nvPr>
            <p:ph type="sldNum" sz="quarter" idx="5"/>
          </p:nvPr>
        </p:nvSpPr>
        <p:spPr/>
        <p:txBody>
          <a:bodyPr/>
          <a:lstStyle/>
          <a:p>
            <a:fld id="{475DA564-4630-D440-A400-EFFEE6CFCDC6}" type="slidenum">
              <a:rPr lang="en-CN" smtClean="0"/>
              <a:t>6</a:t>
            </a:fld>
            <a:endParaRPr lang="en-CN"/>
          </a:p>
        </p:txBody>
      </p:sp>
    </p:spTree>
    <p:extLst>
      <p:ext uri="{BB962C8B-B14F-4D97-AF65-F5344CB8AC3E}">
        <p14:creationId xmlns:p14="http://schemas.microsoft.com/office/powerpoint/2010/main" val="2718995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the second challenge is, the optimal adapter configuration is </a:t>
            </a:r>
            <a:r>
              <a:rPr kumimoji="1" lang="en-US" altLang="zh-CN" b="1" dirty="0"/>
              <a:t>hard</a:t>
            </a:r>
            <a:r>
              <a:rPr kumimoji="1" lang="en-US" altLang="zh-CN" dirty="0"/>
              <a:t> to find.//</a:t>
            </a:r>
          </a:p>
          <a:p>
            <a:endParaRPr kumimoji="1" lang="en-US" altLang="zh-CN" dirty="0"/>
          </a:p>
          <a:p>
            <a:r>
              <a:rPr kumimoji="1" lang="en-US" altLang="zh-CN" dirty="0"/>
              <a:t>As shown in left Figure, the best configuration can be switched across federated learning rounds. </a:t>
            </a:r>
          </a:p>
          <a:p>
            <a:r>
              <a:rPr kumimoji="1" lang="en-US" altLang="zh-CN" dirty="0"/>
              <a:t>For example, at the early round, </a:t>
            </a:r>
            <a:r>
              <a:rPr lang="en-US" altLang="zh-CN" b="0" i="0" dirty="0">
                <a:solidFill>
                  <a:srgbClr val="374151"/>
                </a:solidFill>
                <a:effectLst/>
                <a:latin typeface="Söhne"/>
              </a:rPr>
              <a:t>a </a:t>
            </a:r>
            <a:r>
              <a:rPr lang="en-US" altLang="zh-CN" b="1" i="0" dirty="0">
                <a:solidFill>
                  <a:srgbClr val="374151"/>
                </a:solidFill>
                <a:effectLst/>
                <a:latin typeface="Söhne"/>
              </a:rPr>
              <a:t>simpler</a:t>
            </a:r>
            <a:r>
              <a:rPr lang="en-US" altLang="zh-CN" b="0" i="0" dirty="0">
                <a:solidFill>
                  <a:srgbClr val="374151"/>
                </a:solidFill>
                <a:effectLst/>
                <a:latin typeface="Söhne"/>
              </a:rPr>
              <a:t> adapter configuration might </a:t>
            </a:r>
            <a:r>
              <a:rPr lang="en-US" altLang="zh-CN" b="1" i="0" dirty="0">
                <a:solidFill>
                  <a:srgbClr val="374151"/>
                </a:solidFill>
                <a:effectLst/>
                <a:latin typeface="Söhne"/>
              </a:rPr>
              <a:t>boost performance</a:t>
            </a:r>
            <a:r>
              <a:rPr lang="en-US" altLang="zh-CN" b="0" i="0" dirty="0">
                <a:solidFill>
                  <a:srgbClr val="374151"/>
                </a:solidFill>
                <a:effectLst/>
                <a:latin typeface="Söhne"/>
              </a:rPr>
              <a:t> more </a:t>
            </a:r>
            <a:r>
              <a:rPr lang="en-US" altLang="zh-CN" b="1" i="0" dirty="0">
                <a:solidFill>
                  <a:srgbClr val="374151"/>
                </a:solidFill>
                <a:effectLst/>
                <a:latin typeface="Söhne"/>
              </a:rPr>
              <a:t>quickly</a:t>
            </a:r>
            <a:r>
              <a:rPr lang="en-US" altLang="zh-CN" b="0" i="0" dirty="0">
                <a:solidFill>
                  <a:srgbClr val="374151"/>
                </a:solidFill>
                <a:effectLst/>
                <a:latin typeface="Söhne"/>
              </a:rPr>
              <a:t>, but it often </a:t>
            </a:r>
            <a:r>
              <a:rPr lang="en-US" altLang="zh-CN" b="1" i="0" dirty="0">
                <a:solidFill>
                  <a:srgbClr val="374151"/>
                </a:solidFill>
                <a:effectLst/>
                <a:latin typeface="Söhne"/>
              </a:rPr>
              <a:t>plateaus</a:t>
            </a:r>
            <a:r>
              <a:rPr lang="en-US" altLang="zh-CN" b="0" i="0" dirty="0">
                <a:solidFill>
                  <a:srgbClr val="374151"/>
                </a:solidFill>
                <a:effectLst/>
                <a:latin typeface="Söhne"/>
              </a:rPr>
              <a:t> at a </a:t>
            </a:r>
            <a:r>
              <a:rPr lang="en-US" altLang="zh-CN" b="1" i="0" dirty="0">
                <a:solidFill>
                  <a:srgbClr val="374151"/>
                </a:solidFill>
                <a:effectLst/>
                <a:latin typeface="Söhne"/>
              </a:rPr>
              <a:t>low</a:t>
            </a:r>
            <a:r>
              <a:rPr lang="en-US" altLang="zh-CN" b="0" i="0" dirty="0">
                <a:solidFill>
                  <a:srgbClr val="374151"/>
                </a:solidFill>
                <a:effectLst/>
                <a:latin typeface="Söhne"/>
              </a:rPr>
              <a:t> accuracy. A more complex configuration with deeper and wider adapter </a:t>
            </a:r>
            <a:r>
              <a:rPr kumimoji="1" lang="en-US" altLang="zh-CN" dirty="0"/>
              <a:t>could help to push beyond it, so as to reach a higher accuracy.</a:t>
            </a:r>
          </a:p>
          <a:p>
            <a:endParaRPr kumimoji="1" lang="en-US" altLang="zh-CN" dirty="0"/>
          </a:p>
          <a:p>
            <a:r>
              <a:rPr kumimoji="1" lang="en-US" altLang="zh-CN" dirty="0"/>
              <a:t>Another key observation from our extensive experiments is that there is no optimal configuration for all tasks. </a:t>
            </a:r>
          </a:p>
          <a:p>
            <a:r>
              <a:rPr kumimoji="1" lang="en-US" altLang="zh-CN" dirty="0"/>
              <a:t>Even with the same pre-trained model, there are many factors that decide </a:t>
            </a:r>
            <a:r>
              <a:rPr lang="en-US" altLang="zh-CN" b="0" i="0" dirty="0">
                <a:solidFill>
                  <a:srgbClr val="374151"/>
                </a:solidFill>
                <a:effectLst/>
                <a:latin typeface="Söhne"/>
              </a:rPr>
              <a:t>which configuration will lead to the quickest convergence. //</a:t>
            </a:r>
            <a:endParaRPr kumimoji="1" lang="en-US" altLang="zh-CN" dirty="0"/>
          </a:p>
          <a:p>
            <a:r>
              <a:rPr kumimoji="1" lang="zh-CN" altLang="en-US" dirty="0"/>
              <a:t>在这个</a:t>
            </a:r>
            <a:r>
              <a:rPr kumimoji="1" lang="en-US" altLang="zh-CN" dirty="0"/>
              <a:t>session</a:t>
            </a:r>
            <a:r>
              <a:rPr kumimoji="1" lang="zh-CN" altLang="en-US" dirty="0"/>
              <a:t>下，局部最优</a:t>
            </a:r>
            <a:endParaRPr kumimoji="1" lang="en-US" altLang="zh-CN" dirty="0"/>
          </a:p>
          <a:p>
            <a:endParaRPr kumimoji="1" lang="en-US" altLang="zh-CN" dirty="0"/>
          </a:p>
          <a:p>
            <a:r>
              <a:rPr kumimoji="1" lang="zh-CN" altLang="en-US" dirty="0"/>
              <a:t>是第一个</a:t>
            </a:r>
            <a:r>
              <a:rPr kumimoji="1" lang="en-US" altLang="zh-CN" dirty="0" err="1"/>
              <a:t>FedAdapter</a:t>
            </a:r>
            <a:r>
              <a:rPr kumimoji="1" lang="zh-CN" altLang="en-US" dirty="0"/>
              <a:t>的工作上的，他们的实现是</a:t>
            </a:r>
          </a:p>
        </p:txBody>
      </p:sp>
      <p:sp>
        <p:nvSpPr>
          <p:cNvPr id="4" name="灯片编号占位符 3"/>
          <p:cNvSpPr>
            <a:spLocks noGrp="1"/>
          </p:cNvSpPr>
          <p:nvPr>
            <p:ph type="sldNum" sz="quarter" idx="5"/>
          </p:nvPr>
        </p:nvSpPr>
        <p:spPr/>
        <p:txBody>
          <a:bodyPr/>
          <a:lstStyle/>
          <a:p>
            <a:fld id="{475DA564-4630-D440-A400-EFFEE6CFCDC6}" type="slidenum">
              <a:rPr lang="en-CN" smtClean="0"/>
              <a:t>7</a:t>
            </a:fld>
            <a:endParaRPr lang="en-CN"/>
          </a:p>
        </p:txBody>
      </p:sp>
    </p:spTree>
    <p:extLst>
      <p:ext uri="{BB962C8B-B14F-4D97-AF65-F5344CB8AC3E}">
        <p14:creationId xmlns:p14="http://schemas.microsoft.com/office/powerpoint/2010/main" val="314027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here is our design to tackle those challenges. </a:t>
            </a:r>
          </a:p>
          <a:p>
            <a:r>
              <a:rPr kumimoji="1" lang="en-US" altLang="zh-CN" dirty="0"/>
              <a:t>Inspired by the observation that the suitable adapter configuration </a:t>
            </a:r>
            <a:r>
              <a:rPr kumimoji="1" lang="en-US" altLang="zh-CN" b="1" dirty="0"/>
              <a:t>evolves</a:t>
            </a:r>
            <a:r>
              <a:rPr kumimoji="1" lang="en-US" altLang="zh-CN" dirty="0"/>
              <a:t> during training, we decided to </a:t>
            </a:r>
            <a:r>
              <a:rPr kumimoji="1" lang="en-US" altLang="zh-CN" b="1" dirty="0"/>
              <a:t>progressively</a:t>
            </a:r>
            <a:r>
              <a:rPr kumimoji="1" lang="en-US" altLang="zh-CN" dirty="0"/>
              <a:t> upgrade the adapter configuration.</a:t>
            </a:r>
          </a:p>
          <a:p>
            <a:endParaRPr kumimoji="1" lang="en-US" altLang="zh-CN" dirty="0"/>
          </a:p>
          <a:p>
            <a:r>
              <a:rPr kumimoji="1" lang="en-US" altLang="zh-CN" dirty="0"/>
              <a:t>That is to say, during federated fine-tuning, we start from a simple and cheap adapter configuration to boost accuracy performance at the early stage.</a:t>
            </a:r>
          </a:p>
          <a:p>
            <a:r>
              <a:rPr kumimoji="1" lang="en-US" altLang="zh-CN" dirty="0"/>
              <a:t>Then if </a:t>
            </a:r>
            <a:r>
              <a:rPr lang="en-US" altLang="zh-CN" b="0" i="0" dirty="0">
                <a:solidFill>
                  <a:srgbClr val="374151"/>
                </a:solidFill>
                <a:effectLst/>
                <a:latin typeface="Söhne"/>
              </a:rPr>
              <a:t>the model demands more complex information</a:t>
            </a:r>
            <a:r>
              <a:rPr kumimoji="1" lang="en-US" altLang="zh-CN" dirty="0"/>
              <a:t>, we will use stronger adapter like deeper or wider adapters to meet this//</a:t>
            </a:r>
          </a:p>
          <a:p>
            <a:endParaRPr kumimoji="1" lang="en-US" altLang="zh-CN" dirty="0"/>
          </a:p>
          <a:p>
            <a:r>
              <a:rPr kumimoji="1" lang="en-US" altLang="zh-CN" dirty="0"/>
              <a:t>Now here comes another question? How does the system know it’s time to upgrade the adapter configuration and which direct should it take? </a:t>
            </a:r>
            <a:r>
              <a:rPr kumimoji="1" lang="en-US" altLang="zh-CN" b="1" dirty="0"/>
              <a:t>Deeper</a:t>
            </a:r>
            <a:r>
              <a:rPr kumimoji="1" lang="en-US" altLang="zh-CN" dirty="0"/>
              <a:t> or </a:t>
            </a:r>
            <a:r>
              <a:rPr kumimoji="1" lang="en-US" altLang="zh-CN" b="1" dirty="0"/>
              <a:t>wider</a:t>
            </a:r>
            <a:r>
              <a:rPr kumimoji="1" lang="en-US" altLang="zh-CN" dirty="0"/>
              <a:t>?</a:t>
            </a:r>
          </a:p>
          <a:p>
            <a:r>
              <a:rPr kumimoji="1" lang="en-US" altLang="zh-CN" dirty="0"/>
              <a:t>So we propose an intuitive approach named sideline trials. </a:t>
            </a:r>
          </a:p>
          <a:p>
            <a:r>
              <a:rPr kumimoji="1" lang="en-US" altLang="zh-CN" dirty="0"/>
              <a:t>The </a:t>
            </a:r>
            <a:r>
              <a:rPr kumimoji="1" lang="en-US" altLang="zh-CN" b="1" dirty="0"/>
              <a:t>key</a:t>
            </a:r>
            <a:r>
              <a:rPr kumimoji="1" lang="en-US" altLang="zh-CN" dirty="0"/>
              <a:t> idea is to ask extra participant clients to try different tuning depths and widths simultaneously, and make a decision on whether and where to upgrade based on the tested accuracy of different directions.</a:t>
            </a:r>
          </a:p>
          <a:p>
            <a:endParaRPr kumimoji="1" lang="en-US" altLang="zh-CN" dirty="0"/>
          </a:p>
          <a:p>
            <a:r>
              <a:rPr kumimoji="1" lang="en-US" altLang="zh-CN" dirty="0"/>
              <a:t>Its rationale is that federated learning has a scalability issue according to our experiments, that means like tens of clients is enough for per round training, including more clients only bring little benefits.</a:t>
            </a:r>
          </a:p>
          <a:p>
            <a:r>
              <a:rPr kumimoji="1" lang="en-US" altLang="zh-CN" dirty="0"/>
              <a:t>So we ask those clients ready for training to help our training in a sideline way for finding a better configuration.</a:t>
            </a:r>
            <a:endParaRPr kumimoji="1" lang="zh-CN" altLang="en-US" dirty="0"/>
          </a:p>
        </p:txBody>
      </p:sp>
      <p:sp>
        <p:nvSpPr>
          <p:cNvPr id="4" name="灯片编号占位符 3"/>
          <p:cNvSpPr>
            <a:spLocks noGrp="1"/>
          </p:cNvSpPr>
          <p:nvPr>
            <p:ph type="sldNum" sz="quarter" idx="5"/>
          </p:nvPr>
        </p:nvSpPr>
        <p:spPr/>
        <p:txBody>
          <a:bodyPr/>
          <a:lstStyle/>
          <a:p>
            <a:fld id="{475DA564-4630-D440-A400-EFFEE6CFCDC6}" type="slidenum">
              <a:rPr lang="en-CN" smtClean="0"/>
              <a:t>8</a:t>
            </a:fld>
            <a:endParaRPr lang="en-CN"/>
          </a:p>
        </p:txBody>
      </p:sp>
    </p:spTree>
    <p:extLst>
      <p:ext uri="{BB962C8B-B14F-4D97-AF65-F5344CB8AC3E}">
        <p14:creationId xmlns:p14="http://schemas.microsoft.com/office/powerpoint/2010/main" val="333246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BE6E-786E-8B44-9165-DC973AB4214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CN"/>
          </a:p>
        </p:txBody>
      </p:sp>
      <p:sp>
        <p:nvSpPr>
          <p:cNvPr id="3" name="Subtitle 2">
            <a:extLst>
              <a:ext uri="{FF2B5EF4-FFF2-40B4-BE49-F238E27FC236}">
                <a16:creationId xmlns:a16="http://schemas.microsoft.com/office/drawing/2014/main" id="{363086E2-F690-7E46-8A8D-1AF184A19D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CN"/>
          </a:p>
        </p:txBody>
      </p:sp>
      <p:sp>
        <p:nvSpPr>
          <p:cNvPr id="5" name="灯片编号占位符 5">
            <a:extLst>
              <a:ext uri="{FF2B5EF4-FFF2-40B4-BE49-F238E27FC236}">
                <a16:creationId xmlns:a16="http://schemas.microsoft.com/office/drawing/2014/main" id="{65F5E98E-81EF-374F-9CFB-B8820B0673D6}"/>
              </a:ext>
            </a:extLst>
          </p:cNvPr>
          <p:cNvSpPr>
            <a:spLocks noGrp="1"/>
          </p:cNvSpPr>
          <p:nvPr>
            <p:ph type="sldNum" sz="quarter" idx="4"/>
          </p:nvPr>
        </p:nvSpPr>
        <p:spPr>
          <a:xfrm>
            <a:off x="11358282" y="6492875"/>
            <a:ext cx="83371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9FE11B73-A815-BF4E-9B20-19D14749F6B9}" type="slidenum">
              <a:rPr kumimoji="1" lang="zh-CN" altLang="en-US" smtClean="0"/>
              <a:pPr/>
              <a:t>‹#›</a:t>
            </a:fld>
            <a:r>
              <a:rPr kumimoji="1" lang="en-US" altLang="zh-CN" dirty="0"/>
              <a:t>/15</a:t>
            </a:r>
            <a:endParaRPr kumimoji="1" lang="zh-CN" altLang="en-US" dirty="0"/>
          </a:p>
        </p:txBody>
      </p:sp>
    </p:spTree>
    <p:extLst>
      <p:ext uri="{BB962C8B-B14F-4D97-AF65-F5344CB8AC3E}">
        <p14:creationId xmlns:p14="http://schemas.microsoft.com/office/powerpoint/2010/main" val="402886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mmon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3444-C452-3441-8E8B-E4BF684F8899}"/>
              </a:ext>
            </a:extLst>
          </p:cNvPr>
          <p:cNvSpPr>
            <a:spLocks noGrp="1"/>
          </p:cNvSpPr>
          <p:nvPr>
            <p:ph type="title"/>
          </p:nvPr>
        </p:nvSpPr>
        <p:spPr>
          <a:xfrm>
            <a:off x="838200" y="252926"/>
            <a:ext cx="10515600" cy="756837"/>
          </a:xfrm>
        </p:spPr>
        <p:txBody>
          <a:bodyPr/>
          <a:lstStyle>
            <a:lvl1pPr algn="ctr">
              <a:defRPr b="1" i="0">
                <a:latin typeface="+mj-lt"/>
                <a:ea typeface="SimHei" panose="02010609060101010101" pitchFamily="49" charset="-122"/>
                <a:cs typeface="Arial Black" panose="020B0604020202020204" pitchFamily="34" charset="0"/>
              </a:defRPr>
            </a:lvl1pPr>
          </a:lstStyle>
          <a:p>
            <a:r>
              <a:rPr lang="zh-CN" altLang="en-US" dirty="0"/>
              <a:t>单击此处编辑母版标题样式</a:t>
            </a:r>
            <a:endParaRPr lang="en-CN" dirty="0"/>
          </a:p>
        </p:txBody>
      </p:sp>
      <p:sp>
        <p:nvSpPr>
          <p:cNvPr id="3" name="Content Placeholder 2">
            <a:extLst>
              <a:ext uri="{FF2B5EF4-FFF2-40B4-BE49-F238E27FC236}">
                <a16:creationId xmlns:a16="http://schemas.microsoft.com/office/drawing/2014/main" id="{67DAE01F-E2E4-7149-8991-3A39EC72564A}"/>
              </a:ext>
            </a:extLst>
          </p:cNvPr>
          <p:cNvSpPr>
            <a:spLocks noGrp="1"/>
          </p:cNvSpPr>
          <p:nvPr>
            <p:ph idx="1"/>
          </p:nvPr>
        </p:nvSpPr>
        <p:spPr>
          <a:xfrm>
            <a:off x="838200" y="1323918"/>
            <a:ext cx="10515600" cy="4853046"/>
          </a:xfrm>
        </p:spPr>
        <p:txBody>
          <a:bodyPr/>
          <a:lstStyle>
            <a:lvl1pPr>
              <a:defRPr>
                <a:latin typeface="+mn-lt"/>
                <a:cs typeface="Arial" panose="020B0604020202020204" pitchFamily="34" charset="0"/>
              </a:defRPr>
            </a:lvl1pPr>
            <a:lvl2pPr>
              <a:defRPr>
                <a:latin typeface="+mn-lt"/>
                <a:cs typeface="Arial" panose="020B0604020202020204" pitchFamily="34" charset="0"/>
              </a:defRPr>
            </a:lvl2pPr>
            <a:lvl3pPr>
              <a:defRPr>
                <a:latin typeface="+mn-lt"/>
                <a:cs typeface="Arial" panose="020B0604020202020204" pitchFamily="34" charset="0"/>
              </a:defRPr>
            </a:lvl3pPr>
            <a:lvl4pPr>
              <a:defRPr>
                <a:latin typeface="+mn-lt"/>
                <a:cs typeface="Arial" panose="020B0604020202020204" pitchFamily="34" charset="0"/>
              </a:defRPr>
            </a:lvl4pPr>
            <a:lvl5pPr>
              <a:defRPr>
                <a:latin typeface="+mn-lt"/>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dirty="0"/>
          </a:p>
        </p:txBody>
      </p:sp>
      <p:sp>
        <p:nvSpPr>
          <p:cNvPr id="5" name="灯片编号占位符 5">
            <a:extLst>
              <a:ext uri="{FF2B5EF4-FFF2-40B4-BE49-F238E27FC236}">
                <a16:creationId xmlns:a16="http://schemas.microsoft.com/office/drawing/2014/main" id="{7FA74410-4AE7-524D-900D-298D54E340DB}"/>
              </a:ext>
            </a:extLst>
          </p:cNvPr>
          <p:cNvSpPr>
            <a:spLocks noGrp="1"/>
          </p:cNvSpPr>
          <p:nvPr>
            <p:ph type="sldNum" sz="quarter" idx="4"/>
          </p:nvPr>
        </p:nvSpPr>
        <p:spPr>
          <a:xfrm>
            <a:off x="11358282" y="6492875"/>
            <a:ext cx="83371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9FE11B73-A815-BF4E-9B20-19D14749F6B9}" type="slidenum">
              <a:rPr kumimoji="1" lang="zh-CN" altLang="en-US" smtClean="0"/>
              <a:pPr/>
              <a:t>‹#›</a:t>
            </a:fld>
            <a:r>
              <a:rPr kumimoji="1" lang="en-US" altLang="zh-CN" dirty="0"/>
              <a:t>/15</a:t>
            </a:r>
            <a:endParaRPr kumimoji="1" lang="zh-CN" altLang="en-US" dirty="0"/>
          </a:p>
        </p:txBody>
      </p:sp>
    </p:spTree>
    <p:extLst>
      <p:ext uri="{BB962C8B-B14F-4D97-AF65-F5344CB8AC3E}">
        <p14:creationId xmlns:p14="http://schemas.microsoft.com/office/powerpoint/2010/main" val="1661775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ag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81A81-0F2C-2940-B773-A6746C11CAF6}"/>
              </a:ext>
            </a:extLst>
          </p:cNvPr>
          <p:cNvSpPr>
            <a:spLocks noGrp="1"/>
          </p:cNvSpPr>
          <p:nvPr>
            <p:ph type="title"/>
          </p:nvPr>
        </p:nvSpPr>
        <p:spPr>
          <a:xfrm>
            <a:off x="925286" y="1564753"/>
            <a:ext cx="10515600" cy="3728494"/>
          </a:xfrm>
        </p:spPr>
        <p:txBody>
          <a:bodyPr/>
          <a:lstStyle>
            <a:lvl1pPr algn="ctr">
              <a:defRPr/>
            </a:lvl1pPr>
          </a:lstStyle>
          <a:p>
            <a:r>
              <a:rPr kumimoji="1" lang="zh-CN" altLang="en-US" dirty="0"/>
              <a:t>单击此处编辑母版标题样式</a:t>
            </a:r>
          </a:p>
        </p:txBody>
      </p:sp>
      <p:sp>
        <p:nvSpPr>
          <p:cNvPr id="4" name="灯片编号占位符 5">
            <a:extLst>
              <a:ext uri="{FF2B5EF4-FFF2-40B4-BE49-F238E27FC236}">
                <a16:creationId xmlns:a16="http://schemas.microsoft.com/office/drawing/2014/main" id="{142CC870-DCA2-364D-823B-77454F8ABA4B}"/>
              </a:ext>
            </a:extLst>
          </p:cNvPr>
          <p:cNvSpPr>
            <a:spLocks noGrp="1"/>
          </p:cNvSpPr>
          <p:nvPr>
            <p:ph type="sldNum" sz="quarter" idx="4"/>
          </p:nvPr>
        </p:nvSpPr>
        <p:spPr>
          <a:xfrm>
            <a:off x="11358282" y="6492875"/>
            <a:ext cx="83371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9FE11B73-A815-BF4E-9B20-19D14749F6B9}" type="slidenum">
              <a:rPr kumimoji="1" lang="zh-CN" altLang="en-US" smtClean="0"/>
              <a:pPr/>
              <a:t>‹#›</a:t>
            </a:fld>
            <a:r>
              <a:rPr kumimoji="1" lang="en-US" altLang="zh-CN" dirty="0"/>
              <a:t>/15</a:t>
            </a:r>
            <a:endParaRPr kumimoji="1" lang="zh-CN" altLang="en-US" dirty="0"/>
          </a:p>
        </p:txBody>
      </p:sp>
    </p:spTree>
    <p:extLst>
      <p:ext uri="{BB962C8B-B14F-4D97-AF65-F5344CB8AC3E}">
        <p14:creationId xmlns:p14="http://schemas.microsoft.com/office/powerpoint/2010/main" val="4277382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34A4D2F-B387-404A-8284-CBE7B39133B2}"/>
              </a:ext>
            </a:extLst>
          </p:cNvPr>
          <p:cNvSpPr>
            <a:spLocks noGrp="1"/>
          </p:cNvSpPr>
          <p:nvPr>
            <p:ph idx="1"/>
          </p:nvPr>
        </p:nvSpPr>
        <p:spPr>
          <a:xfrm>
            <a:off x="838200" y="1323918"/>
            <a:ext cx="10515600" cy="4853046"/>
          </a:xfrm>
        </p:spPr>
        <p:txBody>
          <a:bodyPr/>
          <a:lstStyle>
            <a:lvl1pPr>
              <a:defRPr>
                <a:latin typeface="+mn-lt"/>
                <a:cs typeface="Arial" panose="020B0604020202020204" pitchFamily="34" charset="0"/>
              </a:defRPr>
            </a:lvl1pPr>
            <a:lvl2pPr>
              <a:defRPr>
                <a:latin typeface="+mn-lt"/>
                <a:cs typeface="Arial" panose="020B0604020202020204" pitchFamily="34" charset="0"/>
              </a:defRPr>
            </a:lvl2pPr>
            <a:lvl3pPr>
              <a:defRPr>
                <a:latin typeface="+mn-lt"/>
                <a:cs typeface="Arial" panose="020B0604020202020204" pitchFamily="34" charset="0"/>
              </a:defRPr>
            </a:lvl3pPr>
            <a:lvl4pPr>
              <a:defRPr>
                <a:latin typeface="+mn-lt"/>
                <a:cs typeface="Arial" panose="020B0604020202020204" pitchFamily="34" charset="0"/>
              </a:defRPr>
            </a:lvl4pPr>
            <a:lvl5pPr>
              <a:defRPr>
                <a:latin typeface="+mn-lt"/>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dirty="0"/>
          </a:p>
        </p:txBody>
      </p:sp>
      <p:sp>
        <p:nvSpPr>
          <p:cNvPr id="6" name="Title 1">
            <a:extLst>
              <a:ext uri="{FF2B5EF4-FFF2-40B4-BE49-F238E27FC236}">
                <a16:creationId xmlns:a16="http://schemas.microsoft.com/office/drawing/2014/main" id="{005A4991-C17E-6C4E-9CE0-CF390CD3174F}"/>
              </a:ext>
            </a:extLst>
          </p:cNvPr>
          <p:cNvSpPr>
            <a:spLocks noGrp="1"/>
          </p:cNvSpPr>
          <p:nvPr>
            <p:ph type="title"/>
          </p:nvPr>
        </p:nvSpPr>
        <p:spPr>
          <a:xfrm>
            <a:off x="838200" y="252926"/>
            <a:ext cx="10515600" cy="756837"/>
          </a:xfrm>
        </p:spPr>
        <p:txBody>
          <a:bodyPr/>
          <a:lstStyle>
            <a:lvl1pPr algn="ctr">
              <a:defRPr b="1" i="0">
                <a:latin typeface="+mj-lt"/>
                <a:ea typeface="SimHei" panose="02010609060101010101" pitchFamily="49" charset="-122"/>
                <a:cs typeface="Arial Black" panose="020B0604020202020204" pitchFamily="34" charset="0"/>
              </a:defRPr>
            </a:lvl1pPr>
          </a:lstStyle>
          <a:p>
            <a:r>
              <a:rPr lang="zh-CN" altLang="en-US" dirty="0"/>
              <a:t>单击此处编辑母版标题样式</a:t>
            </a:r>
            <a:endParaRPr lang="en-CN" dirty="0"/>
          </a:p>
        </p:txBody>
      </p:sp>
    </p:spTree>
    <p:extLst>
      <p:ext uri="{BB962C8B-B14F-4D97-AF65-F5344CB8AC3E}">
        <p14:creationId xmlns:p14="http://schemas.microsoft.com/office/powerpoint/2010/main" val="34692353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7B13A-5EE4-7D48-BFF4-D3E7AEBEED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CN"/>
          </a:p>
        </p:txBody>
      </p:sp>
      <p:sp>
        <p:nvSpPr>
          <p:cNvPr id="3" name="Text Placeholder 2">
            <a:extLst>
              <a:ext uri="{FF2B5EF4-FFF2-40B4-BE49-F238E27FC236}">
                <a16:creationId xmlns:a16="http://schemas.microsoft.com/office/drawing/2014/main" id="{AE3B23D9-5D4C-3C41-A927-3C6C12CE40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a:p>
        </p:txBody>
      </p:sp>
    </p:spTree>
    <p:extLst>
      <p:ext uri="{BB962C8B-B14F-4D97-AF65-F5344CB8AC3E}">
        <p14:creationId xmlns:p14="http://schemas.microsoft.com/office/powerpoint/2010/main" val="2691691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emf"/><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0.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11.xml"/><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png"/><Relationship Id="rId5" Type="http://schemas.openxmlformats.org/officeDocument/2006/relationships/image" Target="../media/image37.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6.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notesSlide" Target="../notesSlides/notesSlide2.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hyperlink" Target="https://www.inovex.de/de/blog/federated-learning-collaborative-training-part-1/"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jpeg"/><Relationship Id="rId5" Type="http://schemas.openxmlformats.org/officeDocument/2006/relationships/image" Target="../media/image20.sv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32.emf"/><Relationship Id="rId4" Type="http://schemas.openxmlformats.org/officeDocument/2006/relationships/image" Target="../media/image31.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3.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73252B-0CB3-ED4F-9234-EA898DF22274}"/>
              </a:ext>
            </a:extLst>
          </p:cNvPr>
          <p:cNvSpPr>
            <a:spLocks noGrp="1"/>
          </p:cNvSpPr>
          <p:nvPr>
            <p:ph type="ctrTitle"/>
          </p:nvPr>
        </p:nvSpPr>
        <p:spPr>
          <a:xfrm>
            <a:off x="1336289" y="1761929"/>
            <a:ext cx="9569768" cy="2049299"/>
          </a:xfrm>
        </p:spPr>
        <p:txBody>
          <a:bodyPr>
            <a:normAutofit fontScale="90000"/>
          </a:bodyPr>
          <a:lstStyle/>
          <a:p>
            <a:r>
              <a:rPr lang="en-US" altLang="zh-CN" sz="7200" b="1" dirty="0"/>
              <a:t>Efficient Federated Learning</a:t>
            </a:r>
            <a:br>
              <a:rPr lang="en-US" altLang="zh-CN" sz="7200" b="1" dirty="0"/>
            </a:br>
            <a:r>
              <a:rPr lang="en-US" altLang="zh-CN" sz="7200" b="1" dirty="0"/>
              <a:t>for Modern NLP</a:t>
            </a:r>
            <a:endParaRPr lang="zh-CN" altLang="en-US" sz="7200" b="1" dirty="0"/>
          </a:p>
        </p:txBody>
      </p:sp>
      <p:sp>
        <p:nvSpPr>
          <p:cNvPr id="8" name="副标题 7">
            <a:extLst>
              <a:ext uri="{FF2B5EF4-FFF2-40B4-BE49-F238E27FC236}">
                <a16:creationId xmlns:a16="http://schemas.microsoft.com/office/drawing/2014/main" id="{B0985B0B-C167-1F46-917B-0BB819D22FE2}"/>
              </a:ext>
            </a:extLst>
          </p:cNvPr>
          <p:cNvSpPr>
            <a:spLocks noGrp="1"/>
          </p:cNvSpPr>
          <p:nvPr>
            <p:ph type="subTitle" idx="1"/>
          </p:nvPr>
        </p:nvSpPr>
        <p:spPr>
          <a:xfrm>
            <a:off x="1150472" y="3986815"/>
            <a:ext cx="10098157" cy="450054"/>
          </a:xfrm>
        </p:spPr>
        <p:txBody>
          <a:bodyPr>
            <a:normAutofit/>
          </a:bodyPr>
          <a:lstStyle/>
          <a:p>
            <a:r>
              <a:rPr lang="en-US" altLang="zh-CN" sz="2000" b="1" u="sng" dirty="0" err="1">
                <a:solidFill>
                  <a:srgbClr val="C00000"/>
                </a:solidFill>
              </a:rPr>
              <a:t>Dongqi</a:t>
            </a:r>
            <a:r>
              <a:rPr lang="en-US" altLang="zh-CN" sz="2000" b="1" u="sng" dirty="0">
                <a:solidFill>
                  <a:srgbClr val="C00000"/>
                </a:solidFill>
              </a:rPr>
              <a:t> Cai</a:t>
            </a:r>
            <a:r>
              <a:rPr lang="en-US" altLang="zh-CN" sz="2000" b="1" u="sng" baseline="30000" dirty="0">
                <a:solidFill>
                  <a:srgbClr val="C00000"/>
                </a:solidFill>
              </a:rPr>
              <a:t>1</a:t>
            </a:r>
            <a:r>
              <a:rPr lang="en-US" altLang="zh-CN" sz="2000" dirty="0"/>
              <a:t>, </a:t>
            </a:r>
            <a:r>
              <a:rPr lang="en-US" altLang="zh-CN" sz="2000" dirty="0" err="1"/>
              <a:t>Yaozong</a:t>
            </a:r>
            <a:r>
              <a:rPr lang="en-US" altLang="zh-CN" sz="2000" dirty="0"/>
              <a:t> Wu</a:t>
            </a:r>
            <a:r>
              <a:rPr lang="en-US" altLang="zh-CN" sz="2000" baseline="30000" dirty="0"/>
              <a:t>1</a:t>
            </a:r>
            <a:r>
              <a:rPr lang="en-US" altLang="zh-CN" sz="2000" dirty="0"/>
              <a:t>, </a:t>
            </a:r>
            <a:r>
              <a:rPr lang="en-US" altLang="zh-CN" sz="2000" dirty="0" err="1"/>
              <a:t>Shangguang</a:t>
            </a:r>
            <a:r>
              <a:rPr lang="en-US" altLang="zh-CN" sz="2000" dirty="0"/>
              <a:t> Wang</a:t>
            </a:r>
            <a:r>
              <a:rPr lang="en-US" altLang="zh-CN" sz="2000" baseline="30000" dirty="0"/>
              <a:t>1</a:t>
            </a:r>
            <a:r>
              <a:rPr lang="en-US" altLang="zh-CN" sz="2000" dirty="0"/>
              <a:t>, Felix </a:t>
            </a:r>
            <a:r>
              <a:rPr lang="en-US" altLang="zh-CN" sz="2000" dirty="0" err="1"/>
              <a:t>Xiaozhu</a:t>
            </a:r>
            <a:r>
              <a:rPr lang="en-US" altLang="zh-CN" sz="2000" dirty="0"/>
              <a:t> Lin</a:t>
            </a:r>
            <a:r>
              <a:rPr lang="en-US" altLang="zh-CN" sz="2000" baseline="30000" dirty="0"/>
              <a:t>2</a:t>
            </a:r>
            <a:r>
              <a:rPr lang="en-US" altLang="zh-CN" sz="2000" dirty="0"/>
              <a:t>, </a:t>
            </a:r>
            <a:r>
              <a:rPr lang="en-US" altLang="zh-CN" sz="2000" dirty="0" err="1"/>
              <a:t>Mengwei</a:t>
            </a:r>
            <a:r>
              <a:rPr lang="en-US" altLang="zh-CN" sz="2000" dirty="0"/>
              <a:t> Xu</a:t>
            </a:r>
            <a:r>
              <a:rPr lang="en-US" altLang="zh-CN" sz="2000" baseline="30000" dirty="0"/>
              <a:t>1</a:t>
            </a:r>
          </a:p>
        </p:txBody>
      </p:sp>
      <p:pic>
        <p:nvPicPr>
          <p:cNvPr id="9" name="图片 8">
            <a:extLst>
              <a:ext uri="{FF2B5EF4-FFF2-40B4-BE49-F238E27FC236}">
                <a16:creationId xmlns:a16="http://schemas.microsoft.com/office/drawing/2014/main" id="{E9962102-F136-724D-B922-6AF34A4A7A38}"/>
              </a:ext>
            </a:extLst>
          </p:cNvPr>
          <p:cNvPicPr>
            <a:picLocks noChangeAspect="1"/>
          </p:cNvPicPr>
          <p:nvPr/>
        </p:nvPicPr>
        <p:blipFill>
          <a:blip r:embed="rId3"/>
          <a:stretch>
            <a:fillRect/>
          </a:stretch>
        </p:blipFill>
        <p:spPr>
          <a:xfrm>
            <a:off x="8900738" y="4584762"/>
            <a:ext cx="2005319" cy="2005319"/>
          </a:xfrm>
          <a:prstGeom prst="rect">
            <a:avLst/>
          </a:prstGeom>
        </p:spPr>
      </p:pic>
      <p:pic>
        <p:nvPicPr>
          <p:cNvPr id="10" name="图片 9">
            <a:extLst>
              <a:ext uri="{FF2B5EF4-FFF2-40B4-BE49-F238E27FC236}">
                <a16:creationId xmlns:a16="http://schemas.microsoft.com/office/drawing/2014/main" id="{4E4A3977-29F2-C145-B44B-E4346C604BE6}"/>
              </a:ext>
            </a:extLst>
          </p:cNvPr>
          <p:cNvPicPr>
            <a:picLocks noChangeAspect="1"/>
          </p:cNvPicPr>
          <p:nvPr/>
        </p:nvPicPr>
        <p:blipFill rotWithShape="1">
          <a:blip r:embed="rId4"/>
          <a:srcRect l="2835" t="22555" r="70668" b="28283"/>
          <a:stretch/>
        </p:blipFill>
        <p:spPr>
          <a:xfrm>
            <a:off x="1334746" y="4554110"/>
            <a:ext cx="2144358" cy="1989278"/>
          </a:xfrm>
          <a:prstGeom prst="rect">
            <a:avLst/>
          </a:prstGeom>
        </p:spPr>
      </p:pic>
      <p:sp>
        <p:nvSpPr>
          <p:cNvPr id="13" name="矩形 12">
            <a:extLst>
              <a:ext uri="{FF2B5EF4-FFF2-40B4-BE49-F238E27FC236}">
                <a16:creationId xmlns:a16="http://schemas.microsoft.com/office/drawing/2014/main" id="{7F2C5641-1F93-C947-8DF3-EDE65E3B9807}"/>
              </a:ext>
            </a:extLst>
          </p:cNvPr>
          <p:cNvSpPr/>
          <p:nvPr/>
        </p:nvSpPr>
        <p:spPr>
          <a:xfrm>
            <a:off x="0" y="0"/>
            <a:ext cx="12192000" cy="1550626"/>
          </a:xfrm>
          <a:prstGeom prst="rect">
            <a:avLst/>
          </a:prstGeom>
          <a:solidFill>
            <a:schemeClr val="accent3">
              <a:lumMod val="60000"/>
              <a:lumOff val="40000"/>
              <a:alpha val="191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9" name="组合 28">
            <a:extLst>
              <a:ext uri="{FF2B5EF4-FFF2-40B4-BE49-F238E27FC236}">
                <a16:creationId xmlns:a16="http://schemas.microsoft.com/office/drawing/2014/main" id="{F10346D3-E400-F648-A33A-46432AD3F546}"/>
              </a:ext>
            </a:extLst>
          </p:cNvPr>
          <p:cNvGrpSpPr/>
          <p:nvPr/>
        </p:nvGrpSpPr>
        <p:grpSpPr>
          <a:xfrm>
            <a:off x="4226872" y="56326"/>
            <a:ext cx="3738255" cy="1437975"/>
            <a:chOff x="8435787" y="194174"/>
            <a:chExt cx="3935507" cy="1513851"/>
          </a:xfrm>
        </p:grpSpPr>
        <p:sp>
          <p:nvSpPr>
            <p:cNvPr id="15" name="文本框 14">
              <a:extLst>
                <a:ext uri="{FF2B5EF4-FFF2-40B4-BE49-F238E27FC236}">
                  <a16:creationId xmlns:a16="http://schemas.microsoft.com/office/drawing/2014/main" id="{A3C403D4-9D1E-8247-A64F-77F67BF8C3E0}"/>
                </a:ext>
              </a:extLst>
            </p:cNvPr>
            <p:cNvSpPr txBox="1"/>
            <p:nvPr/>
          </p:nvSpPr>
          <p:spPr>
            <a:xfrm>
              <a:off x="8435787" y="1123250"/>
              <a:ext cx="3935507" cy="584775"/>
            </a:xfrm>
            <a:prstGeom prst="rect">
              <a:avLst/>
            </a:prstGeom>
            <a:noFill/>
          </p:spPr>
          <p:txBody>
            <a:bodyPr wrap="square">
              <a:spAutoFit/>
            </a:bodyPr>
            <a:lstStyle/>
            <a:p>
              <a:pPr algn="ctr"/>
              <a:r>
                <a:rPr lang="en-US" altLang="zh-CN" sz="1600" b="1" i="0" dirty="0">
                  <a:solidFill>
                    <a:schemeClr val="bg2">
                      <a:lumMod val="50000"/>
                    </a:schemeClr>
                  </a:solidFill>
                  <a:effectLst/>
                </a:rPr>
                <a:t>The 29th Annual International Conference On</a:t>
              </a:r>
              <a:r>
                <a:rPr lang="zh-CN" altLang="en-US" sz="1600" b="1" i="0" dirty="0">
                  <a:solidFill>
                    <a:schemeClr val="bg2">
                      <a:lumMod val="50000"/>
                    </a:schemeClr>
                  </a:solidFill>
                  <a:effectLst/>
                </a:rPr>
                <a:t> </a:t>
              </a:r>
              <a:r>
                <a:rPr lang="en-US" altLang="zh-CN" sz="1600" b="1" i="0" dirty="0">
                  <a:solidFill>
                    <a:schemeClr val="bg2">
                      <a:lumMod val="50000"/>
                    </a:schemeClr>
                  </a:solidFill>
                  <a:effectLst/>
                </a:rPr>
                <a:t>Mobile Computing And Networking</a:t>
              </a:r>
              <a:endParaRPr lang="zh-CN" altLang="en-US" sz="1600" dirty="0">
                <a:solidFill>
                  <a:schemeClr val="bg2">
                    <a:lumMod val="50000"/>
                  </a:schemeClr>
                </a:solidFill>
              </a:endParaRPr>
            </a:p>
          </p:txBody>
        </p:sp>
        <p:grpSp>
          <p:nvGrpSpPr>
            <p:cNvPr id="18" name="组合 17">
              <a:extLst>
                <a:ext uri="{FF2B5EF4-FFF2-40B4-BE49-F238E27FC236}">
                  <a16:creationId xmlns:a16="http://schemas.microsoft.com/office/drawing/2014/main" id="{F910BF31-10A4-754F-8312-E25B17D529B7}"/>
                </a:ext>
              </a:extLst>
            </p:cNvPr>
            <p:cNvGrpSpPr/>
            <p:nvPr/>
          </p:nvGrpSpPr>
          <p:grpSpPr>
            <a:xfrm>
              <a:off x="9492789" y="194174"/>
              <a:ext cx="1874509" cy="937255"/>
              <a:chOff x="5503782" y="21557"/>
              <a:chExt cx="1874509" cy="937255"/>
            </a:xfrm>
          </p:grpSpPr>
          <p:pic>
            <p:nvPicPr>
              <p:cNvPr id="3" name="图片 2">
                <a:extLst>
                  <a:ext uri="{FF2B5EF4-FFF2-40B4-BE49-F238E27FC236}">
                    <a16:creationId xmlns:a16="http://schemas.microsoft.com/office/drawing/2014/main" id="{DD15E88D-9AAB-1341-9E6F-8DCB0F3DF886}"/>
                  </a:ext>
                </a:extLst>
              </p:cNvPr>
              <p:cNvPicPr>
                <a:picLocks noChangeAspect="1"/>
              </p:cNvPicPr>
              <p:nvPr/>
            </p:nvPicPr>
            <p:blipFill>
              <a:blip r:embed="rId5"/>
              <a:stretch>
                <a:fillRect/>
              </a:stretch>
            </p:blipFill>
            <p:spPr>
              <a:xfrm>
                <a:off x="5503782" y="21557"/>
                <a:ext cx="937254" cy="937254"/>
              </a:xfrm>
              <a:prstGeom prst="rect">
                <a:avLst/>
              </a:prstGeom>
            </p:spPr>
          </p:pic>
          <p:pic>
            <p:nvPicPr>
              <p:cNvPr id="17" name="图片 16">
                <a:extLst>
                  <a:ext uri="{FF2B5EF4-FFF2-40B4-BE49-F238E27FC236}">
                    <a16:creationId xmlns:a16="http://schemas.microsoft.com/office/drawing/2014/main" id="{04142C9B-9B63-C642-8BBB-7E6443665EE2}"/>
                  </a:ext>
                </a:extLst>
              </p:cNvPr>
              <p:cNvPicPr>
                <a:picLocks noChangeAspect="1"/>
              </p:cNvPicPr>
              <p:nvPr/>
            </p:nvPicPr>
            <p:blipFill>
              <a:blip r:embed="rId6"/>
              <a:stretch>
                <a:fillRect/>
              </a:stretch>
            </p:blipFill>
            <p:spPr>
              <a:xfrm>
                <a:off x="6441036" y="21557"/>
                <a:ext cx="937255" cy="937255"/>
              </a:xfrm>
              <a:prstGeom prst="rect">
                <a:avLst/>
              </a:prstGeom>
            </p:spPr>
          </p:pic>
        </p:grpSp>
      </p:grpSp>
      <p:pic>
        <p:nvPicPr>
          <p:cNvPr id="20" name="图片 19">
            <a:extLst>
              <a:ext uri="{FF2B5EF4-FFF2-40B4-BE49-F238E27FC236}">
                <a16:creationId xmlns:a16="http://schemas.microsoft.com/office/drawing/2014/main" id="{A5B89DFC-3B8D-EF4D-8DB5-B5CC7500261B}"/>
              </a:ext>
            </a:extLst>
          </p:cNvPr>
          <p:cNvPicPr>
            <a:picLocks noChangeAspect="1"/>
          </p:cNvPicPr>
          <p:nvPr/>
        </p:nvPicPr>
        <p:blipFill>
          <a:blip r:embed="rId7"/>
          <a:stretch>
            <a:fillRect/>
          </a:stretch>
        </p:blipFill>
        <p:spPr>
          <a:xfrm>
            <a:off x="406314" y="111889"/>
            <a:ext cx="1334221" cy="1326849"/>
          </a:xfrm>
          <a:prstGeom prst="rect">
            <a:avLst/>
          </a:prstGeom>
        </p:spPr>
      </p:pic>
      <p:pic>
        <p:nvPicPr>
          <p:cNvPr id="22" name="图片 21">
            <a:extLst>
              <a:ext uri="{FF2B5EF4-FFF2-40B4-BE49-F238E27FC236}">
                <a16:creationId xmlns:a16="http://schemas.microsoft.com/office/drawing/2014/main" id="{D0435504-598E-4C4A-8CDB-1EB89321D83F}"/>
              </a:ext>
            </a:extLst>
          </p:cNvPr>
          <p:cNvPicPr>
            <a:picLocks noChangeAspect="1"/>
          </p:cNvPicPr>
          <p:nvPr/>
        </p:nvPicPr>
        <p:blipFill>
          <a:blip r:embed="rId8"/>
          <a:stretch>
            <a:fillRect/>
          </a:stretch>
        </p:blipFill>
        <p:spPr>
          <a:xfrm>
            <a:off x="2144883" y="111889"/>
            <a:ext cx="1334221" cy="1326849"/>
          </a:xfrm>
          <a:prstGeom prst="rect">
            <a:avLst/>
          </a:prstGeom>
        </p:spPr>
      </p:pic>
      <p:pic>
        <p:nvPicPr>
          <p:cNvPr id="24" name="图片 23">
            <a:extLst>
              <a:ext uri="{FF2B5EF4-FFF2-40B4-BE49-F238E27FC236}">
                <a16:creationId xmlns:a16="http://schemas.microsoft.com/office/drawing/2014/main" id="{75D73F48-DA68-4A40-8244-E53A63E9F7D6}"/>
              </a:ext>
            </a:extLst>
          </p:cNvPr>
          <p:cNvPicPr>
            <a:picLocks noChangeAspect="1"/>
          </p:cNvPicPr>
          <p:nvPr/>
        </p:nvPicPr>
        <p:blipFill>
          <a:blip r:embed="rId9"/>
          <a:stretch>
            <a:fillRect/>
          </a:stretch>
        </p:blipFill>
        <p:spPr>
          <a:xfrm>
            <a:off x="8690632" y="111889"/>
            <a:ext cx="1334221" cy="1326849"/>
          </a:xfrm>
          <a:prstGeom prst="rect">
            <a:avLst/>
          </a:prstGeom>
        </p:spPr>
      </p:pic>
      <p:pic>
        <p:nvPicPr>
          <p:cNvPr id="26" name="图片 25">
            <a:extLst>
              <a:ext uri="{FF2B5EF4-FFF2-40B4-BE49-F238E27FC236}">
                <a16:creationId xmlns:a16="http://schemas.microsoft.com/office/drawing/2014/main" id="{5AEA86D6-BC60-3D45-B423-E5ECBE4AF268}"/>
              </a:ext>
            </a:extLst>
          </p:cNvPr>
          <p:cNvPicPr>
            <a:picLocks noChangeAspect="1"/>
          </p:cNvPicPr>
          <p:nvPr/>
        </p:nvPicPr>
        <p:blipFill>
          <a:blip r:embed="rId10"/>
          <a:stretch>
            <a:fillRect/>
          </a:stretch>
        </p:blipFill>
        <p:spPr>
          <a:xfrm>
            <a:off x="10607505" y="111889"/>
            <a:ext cx="1334221" cy="1326849"/>
          </a:xfrm>
          <a:prstGeom prst="rect">
            <a:avLst/>
          </a:prstGeom>
        </p:spPr>
      </p:pic>
      <p:sp>
        <p:nvSpPr>
          <p:cNvPr id="33" name="文本框 32">
            <a:extLst>
              <a:ext uri="{FF2B5EF4-FFF2-40B4-BE49-F238E27FC236}">
                <a16:creationId xmlns:a16="http://schemas.microsoft.com/office/drawing/2014/main" id="{55B55C38-5D5A-BD43-8747-84731D51EFA9}"/>
              </a:ext>
            </a:extLst>
          </p:cNvPr>
          <p:cNvSpPr txBox="1"/>
          <p:nvPr/>
        </p:nvSpPr>
        <p:spPr>
          <a:xfrm>
            <a:off x="3151550" y="5222693"/>
            <a:ext cx="6096000" cy="707886"/>
          </a:xfrm>
          <a:prstGeom prst="rect">
            <a:avLst/>
          </a:prstGeom>
          <a:noFill/>
        </p:spPr>
        <p:txBody>
          <a:bodyPr wrap="square">
            <a:spAutoFit/>
          </a:bodyPr>
          <a:lstStyle/>
          <a:p>
            <a:pPr algn="ctr"/>
            <a:r>
              <a:rPr lang="en-US" altLang="zh-CN" sz="2000" dirty="0"/>
              <a:t>1 </a:t>
            </a:r>
            <a:r>
              <a:rPr lang="en-US" altLang="zh-CN" sz="2000" dirty="0" err="1"/>
              <a:t>Beiyou</a:t>
            </a:r>
            <a:r>
              <a:rPr lang="en-US" altLang="zh-CN" sz="2000" dirty="0"/>
              <a:t> Shenzhen Institute</a:t>
            </a:r>
          </a:p>
          <a:p>
            <a:pPr algn="ctr"/>
            <a:r>
              <a:rPr lang="en-US" altLang="zh-CN" sz="2000" dirty="0"/>
              <a:t>2 University of Virginia</a:t>
            </a:r>
          </a:p>
        </p:txBody>
      </p:sp>
    </p:spTree>
    <p:extLst>
      <p:ext uri="{BB962C8B-B14F-4D97-AF65-F5344CB8AC3E}">
        <p14:creationId xmlns:p14="http://schemas.microsoft.com/office/powerpoint/2010/main" val="3376054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29FE32BE-DA22-8B1D-90DC-B5F32C6AB815}"/>
              </a:ext>
            </a:extLst>
          </p:cNvPr>
          <p:cNvSpPr/>
          <p:nvPr/>
        </p:nvSpPr>
        <p:spPr>
          <a:xfrm>
            <a:off x="1176477" y="2075142"/>
            <a:ext cx="9701325" cy="387350"/>
          </a:xfrm>
          <a:prstGeom prst="rect">
            <a:avLst/>
          </a:prstGeom>
          <a:solidFill>
            <a:schemeClr val="bg2">
              <a:lumMod val="90000"/>
            </a:schemeClr>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C25543E-1F85-E6D6-BE7C-1533977694FC}"/>
              </a:ext>
            </a:extLst>
          </p:cNvPr>
          <p:cNvSpPr>
            <a:spLocks noGrp="1"/>
          </p:cNvSpPr>
          <p:nvPr>
            <p:ph type="title"/>
          </p:nvPr>
        </p:nvSpPr>
        <p:spPr/>
        <p:txBody>
          <a:bodyPr>
            <a:normAutofit/>
          </a:bodyPr>
          <a:lstStyle/>
          <a:p>
            <a:r>
              <a:rPr kumimoji="1" lang="en-US" altLang="zh-CN" dirty="0"/>
              <a:t>Further optimization: Activation Cache</a:t>
            </a:r>
            <a:endParaRPr kumimoji="1" lang="zh-CN" altLang="en-US" dirty="0"/>
          </a:p>
        </p:txBody>
      </p:sp>
      <p:sp>
        <p:nvSpPr>
          <p:cNvPr id="38" name="矩形 37">
            <a:extLst>
              <a:ext uri="{FF2B5EF4-FFF2-40B4-BE49-F238E27FC236}">
                <a16:creationId xmlns:a16="http://schemas.microsoft.com/office/drawing/2014/main" id="{F5DF1A49-1376-9A6C-CFDF-0A4CE8F0577D}"/>
              </a:ext>
            </a:extLst>
          </p:cNvPr>
          <p:cNvSpPr/>
          <p:nvPr/>
        </p:nvSpPr>
        <p:spPr>
          <a:xfrm rot="16200000">
            <a:off x="6454120" y="3339352"/>
            <a:ext cx="1654175" cy="387985"/>
          </a:xfrm>
          <a:prstGeom prst="rect">
            <a:avLst/>
          </a:prstGeom>
          <a:gradFill>
            <a:gsLst>
              <a:gs pos="0">
                <a:srgbClr val="E30000"/>
              </a:gs>
              <a:gs pos="100000">
                <a:srgbClr val="760303"/>
              </a:gs>
            </a:gsLst>
            <a:lin ang="81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p>
        </p:txBody>
      </p:sp>
      <p:sp>
        <p:nvSpPr>
          <p:cNvPr id="39" name="矩形 38">
            <a:extLst>
              <a:ext uri="{FF2B5EF4-FFF2-40B4-BE49-F238E27FC236}">
                <a16:creationId xmlns:a16="http://schemas.microsoft.com/office/drawing/2014/main" id="{EA937842-7494-0918-1058-3888D3F2E711}"/>
              </a:ext>
            </a:extLst>
          </p:cNvPr>
          <p:cNvSpPr/>
          <p:nvPr/>
        </p:nvSpPr>
        <p:spPr>
          <a:xfrm rot="16200000">
            <a:off x="7480915" y="3339352"/>
            <a:ext cx="1654175" cy="387985"/>
          </a:xfrm>
          <a:prstGeom prst="rect">
            <a:avLst/>
          </a:prstGeom>
          <a:gradFill>
            <a:gsLst>
              <a:gs pos="0">
                <a:srgbClr val="E30000"/>
              </a:gs>
              <a:gs pos="100000">
                <a:srgbClr val="760303"/>
              </a:gs>
            </a:gsLst>
            <a:lin ang="81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endParaRPr lang="en-US" altLang="zh-CN" dirty="0"/>
          </a:p>
        </p:txBody>
      </p:sp>
      <p:cxnSp>
        <p:nvCxnSpPr>
          <p:cNvPr id="40" name="直接箭头连接符 15">
            <a:extLst>
              <a:ext uri="{FF2B5EF4-FFF2-40B4-BE49-F238E27FC236}">
                <a16:creationId xmlns:a16="http://schemas.microsoft.com/office/drawing/2014/main" id="{5A7F083C-E5E5-A5E8-ABA3-8FD6DDEEDEBE}"/>
              </a:ext>
            </a:extLst>
          </p:cNvPr>
          <p:cNvCxnSpPr>
            <a:cxnSpLocks/>
          </p:cNvCxnSpPr>
          <p:nvPr/>
        </p:nvCxnSpPr>
        <p:spPr>
          <a:xfrm>
            <a:off x="2529444" y="2160867"/>
            <a:ext cx="6717302" cy="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右箭头 44">
            <a:extLst>
              <a:ext uri="{FF2B5EF4-FFF2-40B4-BE49-F238E27FC236}">
                <a16:creationId xmlns:a16="http://schemas.microsoft.com/office/drawing/2014/main" id="{15AD709F-FA8C-F30A-0335-648A0A700A6A}"/>
              </a:ext>
            </a:extLst>
          </p:cNvPr>
          <p:cNvSpPr/>
          <p:nvPr/>
        </p:nvSpPr>
        <p:spPr>
          <a:xfrm>
            <a:off x="6482060" y="333427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右箭头 45">
            <a:extLst>
              <a:ext uri="{FF2B5EF4-FFF2-40B4-BE49-F238E27FC236}">
                <a16:creationId xmlns:a16="http://schemas.microsoft.com/office/drawing/2014/main" id="{5C5B9EC5-E621-8EF1-2A93-7A31B495B987}"/>
              </a:ext>
            </a:extLst>
          </p:cNvPr>
          <p:cNvSpPr/>
          <p:nvPr/>
        </p:nvSpPr>
        <p:spPr>
          <a:xfrm>
            <a:off x="7508220" y="333427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下箭头 46">
            <a:extLst>
              <a:ext uri="{FF2B5EF4-FFF2-40B4-BE49-F238E27FC236}">
                <a16:creationId xmlns:a16="http://schemas.microsoft.com/office/drawing/2014/main" id="{4BCA33F8-03E8-D605-CADE-5AFCF90A0429}"/>
              </a:ext>
            </a:extLst>
          </p:cNvPr>
          <p:cNvSpPr/>
          <p:nvPr/>
        </p:nvSpPr>
        <p:spPr>
          <a:xfrm>
            <a:off x="5967055" y="4398970"/>
            <a:ext cx="574040" cy="823345"/>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a:extLst>
              <a:ext uri="{FF2B5EF4-FFF2-40B4-BE49-F238E27FC236}">
                <a16:creationId xmlns:a16="http://schemas.microsoft.com/office/drawing/2014/main" id="{60842B53-CF01-A150-B6C4-DC6D53BF16F3}"/>
              </a:ext>
            </a:extLst>
          </p:cNvPr>
          <p:cNvSpPr/>
          <p:nvPr/>
        </p:nvSpPr>
        <p:spPr>
          <a:xfrm>
            <a:off x="8543905" y="334570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
            <a:extLst>
              <a:ext uri="{FF2B5EF4-FFF2-40B4-BE49-F238E27FC236}">
                <a16:creationId xmlns:a16="http://schemas.microsoft.com/office/drawing/2014/main" id="{BEAFB57A-2945-EB1A-2219-EB6913FA6CF2}"/>
              </a:ext>
            </a:extLst>
          </p:cNvPr>
          <p:cNvCxnSpPr/>
          <p:nvPr/>
        </p:nvCxnSpPr>
        <p:spPr>
          <a:xfrm flipH="1">
            <a:off x="7052925" y="2344382"/>
            <a:ext cx="2139315" cy="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内容占位符 2">
            <a:extLst>
              <a:ext uri="{FF2B5EF4-FFF2-40B4-BE49-F238E27FC236}">
                <a16:creationId xmlns:a16="http://schemas.microsoft.com/office/drawing/2014/main" id="{D20682E6-B84D-E4DA-D257-50C2BA4FFBDE}"/>
              </a:ext>
            </a:extLst>
          </p:cNvPr>
          <p:cNvSpPr>
            <a:spLocks noGrp="1"/>
          </p:cNvSpPr>
          <p:nvPr>
            <p:ph idx="1"/>
          </p:nvPr>
        </p:nvSpPr>
        <p:spPr>
          <a:xfrm>
            <a:off x="752856" y="1408569"/>
            <a:ext cx="10600944" cy="508000"/>
          </a:xfrm>
        </p:spPr>
        <p:txBody>
          <a:bodyPr>
            <a:normAutofit fontScale="92500"/>
          </a:bodyPr>
          <a:lstStyle/>
          <a:p>
            <a:pPr marL="0" indent="0" algn="ctr">
              <a:buNone/>
            </a:pPr>
            <a:r>
              <a:rPr kumimoji="1" lang="en-US" altLang="zh-CN" sz="2400" b="1" dirty="0">
                <a:latin typeface="Microsoft YaHei" panose="020B0503020204020204" pitchFamily="34" charset="-122"/>
                <a:ea typeface="Microsoft YaHei" panose="020B0503020204020204" pitchFamily="34" charset="-122"/>
              </a:rPr>
              <a:t>An unique opportunity: </a:t>
            </a:r>
            <a:r>
              <a:rPr kumimoji="1" lang="en-US" altLang="zh-CN" sz="2400" dirty="0">
                <a:latin typeface="Microsoft YaHei" panose="020B0503020204020204" pitchFamily="34" charset="-122"/>
                <a:ea typeface="Microsoft YaHei" panose="020B0503020204020204" pitchFamily="34" charset="-122"/>
              </a:rPr>
              <a:t>Most of the Transformer parameters are freezing.</a:t>
            </a:r>
            <a:endParaRPr kumimoji="1" lang="zh-CN" altLang="en-US" sz="2400" dirty="0">
              <a:latin typeface="Microsoft YaHei" panose="020B0503020204020204" pitchFamily="34" charset="-122"/>
              <a:ea typeface="Microsoft YaHei" panose="020B0503020204020204" pitchFamily="34" charset="-122"/>
            </a:endParaRPr>
          </a:p>
        </p:txBody>
      </p:sp>
      <p:sp>
        <p:nvSpPr>
          <p:cNvPr id="58" name="矩形 57">
            <a:extLst>
              <a:ext uri="{FF2B5EF4-FFF2-40B4-BE49-F238E27FC236}">
                <a16:creationId xmlns:a16="http://schemas.microsoft.com/office/drawing/2014/main" id="{BCDA0B7C-09FA-8B85-0BC8-3DA4FE95D899}"/>
              </a:ext>
            </a:extLst>
          </p:cNvPr>
          <p:cNvSpPr/>
          <p:nvPr/>
        </p:nvSpPr>
        <p:spPr>
          <a:xfrm>
            <a:off x="8752184" y="2599920"/>
            <a:ext cx="969553" cy="60934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Layer</a:t>
            </a:r>
          </a:p>
          <a:p>
            <a:pPr algn="ctr"/>
            <a:r>
              <a:rPr lang="en-US" altLang="zh-CN" dirty="0">
                <a:cs typeface="Times New Roman Regular" panose="02020603050405020304" charset="0"/>
              </a:rPr>
              <a:t>freezing</a:t>
            </a:r>
          </a:p>
        </p:txBody>
      </p:sp>
      <p:sp>
        <p:nvSpPr>
          <p:cNvPr id="62" name="矩形 61">
            <a:extLst>
              <a:ext uri="{FF2B5EF4-FFF2-40B4-BE49-F238E27FC236}">
                <a16:creationId xmlns:a16="http://schemas.microsoft.com/office/drawing/2014/main" id="{2DD27881-B74D-DFD8-84FD-E1BDD46630AB}"/>
              </a:ext>
            </a:extLst>
          </p:cNvPr>
          <p:cNvSpPr/>
          <p:nvPr/>
        </p:nvSpPr>
        <p:spPr>
          <a:xfrm>
            <a:off x="9786797" y="2599920"/>
            <a:ext cx="969552" cy="602660"/>
          </a:xfrm>
          <a:prstGeom prst="rect">
            <a:avLst/>
          </a:prstGeom>
          <a:gradFill>
            <a:gsLst>
              <a:gs pos="0">
                <a:srgbClr val="E30000"/>
              </a:gs>
              <a:gs pos="100000">
                <a:srgbClr val="760303"/>
              </a:gs>
            </a:gsLst>
            <a:lin ang="81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Adapter tuning</a:t>
            </a:r>
          </a:p>
        </p:txBody>
      </p:sp>
      <p:sp>
        <p:nvSpPr>
          <p:cNvPr id="64" name="矩形 63">
            <a:extLst>
              <a:ext uri="{FF2B5EF4-FFF2-40B4-BE49-F238E27FC236}">
                <a16:creationId xmlns:a16="http://schemas.microsoft.com/office/drawing/2014/main" id="{968657CE-35BB-48D2-0200-D5555269338D}"/>
              </a:ext>
            </a:extLst>
          </p:cNvPr>
          <p:cNvSpPr/>
          <p:nvPr/>
        </p:nvSpPr>
        <p:spPr>
          <a:xfrm>
            <a:off x="8697575" y="2530460"/>
            <a:ext cx="2180227" cy="756837"/>
          </a:xfrm>
          <a:prstGeom prst="rect">
            <a:avLst/>
          </a:prstGeom>
          <a:noFill/>
          <a:ln w="12700" cmpd="sng">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a:extLst>
              <a:ext uri="{FF2B5EF4-FFF2-40B4-BE49-F238E27FC236}">
                <a16:creationId xmlns:a16="http://schemas.microsoft.com/office/drawing/2014/main" id="{E7BDA9F6-6E40-AF44-9811-F3884E065762}"/>
              </a:ext>
            </a:extLst>
          </p:cNvPr>
          <p:cNvPicPr>
            <a:picLocks noChangeAspect="1"/>
          </p:cNvPicPr>
          <p:nvPr/>
        </p:nvPicPr>
        <p:blipFill>
          <a:blip r:embed="rId4"/>
          <a:stretch>
            <a:fillRect/>
          </a:stretch>
        </p:blipFill>
        <p:spPr>
          <a:xfrm>
            <a:off x="7117294" y="2497373"/>
            <a:ext cx="367534" cy="367534"/>
          </a:xfrm>
          <a:prstGeom prst="rect">
            <a:avLst/>
          </a:prstGeom>
        </p:spPr>
      </p:pic>
      <p:pic>
        <p:nvPicPr>
          <p:cNvPr id="61" name="图片 60">
            <a:extLst>
              <a:ext uri="{FF2B5EF4-FFF2-40B4-BE49-F238E27FC236}">
                <a16:creationId xmlns:a16="http://schemas.microsoft.com/office/drawing/2014/main" id="{56523937-F8BE-A841-AF6C-F51BD895C593}"/>
              </a:ext>
            </a:extLst>
          </p:cNvPr>
          <p:cNvPicPr>
            <a:picLocks noChangeAspect="1"/>
          </p:cNvPicPr>
          <p:nvPr/>
        </p:nvPicPr>
        <p:blipFill>
          <a:blip r:embed="rId4"/>
          <a:stretch>
            <a:fillRect/>
          </a:stretch>
        </p:blipFill>
        <p:spPr>
          <a:xfrm>
            <a:off x="8137093" y="2518959"/>
            <a:ext cx="367534" cy="367534"/>
          </a:xfrm>
          <a:prstGeom prst="rect">
            <a:avLst/>
          </a:prstGeom>
        </p:spPr>
      </p:pic>
      <p:sp>
        <p:nvSpPr>
          <p:cNvPr id="34" name="矩形 33">
            <a:extLst>
              <a:ext uri="{FF2B5EF4-FFF2-40B4-BE49-F238E27FC236}">
                <a16:creationId xmlns:a16="http://schemas.microsoft.com/office/drawing/2014/main" id="{C578E12C-642F-BCF5-A756-31135D459F57}"/>
              </a:ext>
            </a:extLst>
          </p:cNvPr>
          <p:cNvSpPr/>
          <p:nvPr/>
        </p:nvSpPr>
        <p:spPr>
          <a:xfrm rot="16200000">
            <a:off x="2346940" y="3340622"/>
            <a:ext cx="1654175" cy="3879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p>
        </p:txBody>
      </p:sp>
      <p:sp>
        <p:nvSpPr>
          <p:cNvPr id="35" name="矩形 34">
            <a:extLst>
              <a:ext uri="{FF2B5EF4-FFF2-40B4-BE49-F238E27FC236}">
                <a16:creationId xmlns:a16="http://schemas.microsoft.com/office/drawing/2014/main" id="{D77848A2-3BA6-B005-AF35-D30F192DDCD9}"/>
              </a:ext>
            </a:extLst>
          </p:cNvPr>
          <p:cNvSpPr/>
          <p:nvPr/>
        </p:nvSpPr>
        <p:spPr>
          <a:xfrm rot="16200000">
            <a:off x="3373735" y="3340622"/>
            <a:ext cx="1654175" cy="3879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endParaRPr lang="en-US" altLang="zh-CN" dirty="0"/>
          </a:p>
        </p:txBody>
      </p:sp>
      <p:sp>
        <p:nvSpPr>
          <p:cNvPr id="36" name="矩形 35">
            <a:extLst>
              <a:ext uri="{FF2B5EF4-FFF2-40B4-BE49-F238E27FC236}">
                <a16:creationId xmlns:a16="http://schemas.microsoft.com/office/drawing/2014/main" id="{C069119D-D063-40C5-2F1D-FAF1A376E98A}"/>
              </a:ext>
            </a:extLst>
          </p:cNvPr>
          <p:cNvSpPr/>
          <p:nvPr/>
        </p:nvSpPr>
        <p:spPr>
          <a:xfrm rot="16200000">
            <a:off x="4400530" y="3338717"/>
            <a:ext cx="1654175" cy="3879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endParaRPr lang="en-US" altLang="zh-CN" dirty="0"/>
          </a:p>
        </p:txBody>
      </p:sp>
      <p:sp>
        <p:nvSpPr>
          <p:cNvPr id="37" name="矩形 36">
            <a:extLst>
              <a:ext uri="{FF2B5EF4-FFF2-40B4-BE49-F238E27FC236}">
                <a16:creationId xmlns:a16="http://schemas.microsoft.com/office/drawing/2014/main" id="{5999B8C2-1642-148B-1938-912819014AA9}"/>
              </a:ext>
            </a:extLst>
          </p:cNvPr>
          <p:cNvSpPr/>
          <p:nvPr/>
        </p:nvSpPr>
        <p:spPr>
          <a:xfrm rot="16200000">
            <a:off x="5427325" y="3340622"/>
            <a:ext cx="1654175" cy="3879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endParaRPr lang="en-US" altLang="zh-CN" dirty="0"/>
          </a:p>
        </p:txBody>
      </p:sp>
      <p:sp>
        <p:nvSpPr>
          <p:cNvPr id="42" name="右箭头 41">
            <a:extLst>
              <a:ext uri="{FF2B5EF4-FFF2-40B4-BE49-F238E27FC236}">
                <a16:creationId xmlns:a16="http://schemas.microsoft.com/office/drawing/2014/main" id="{2E0CFC68-0B86-DF93-FD2D-AD038DF82A39}"/>
              </a:ext>
            </a:extLst>
          </p:cNvPr>
          <p:cNvSpPr/>
          <p:nvPr/>
        </p:nvSpPr>
        <p:spPr>
          <a:xfrm>
            <a:off x="3402310" y="333427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a:extLst>
              <a:ext uri="{FF2B5EF4-FFF2-40B4-BE49-F238E27FC236}">
                <a16:creationId xmlns:a16="http://schemas.microsoft.com/office/drawing/2014/main" id="{5C459F9E-C59D-BCEA-5801-F584FD052B21}"/>
              </a:ext>
            </a:extLst>
          </p:cNvPr>
          <p:cNvSpPr/>
          <p:nvPr/>
        </p:nvSpPr>
        <p:spPr>
          <a:xfrm>
            <a:off x="4427835" y="334570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a:extLst>
              <a:ext uri="{FF2B5EF4-FFF2-40B4-BE49-F238E27FC236}">
                <a16:creationId xmlns:a16="http://schemas.microsoft.com/office/drawing/2014/main" id="{7DF27C72-EE22-533E-1BF6-35A48D95BB02}"/>
              </a:ext>
            </a:extLst>
          </p:cNvPr>
          <p:cNvSpPr/>
          <p:nvPr/>
        </p:nvSpPr>
        <p:spPr>
          <a:xfrm>
            <a:off x="5453360" y="333427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右箭头 47">
            <a:extLst>
              <a:ext uri="{FF2B5EF4-FFF2-40B4-BE49-F238E27FC236}">
                <a16:creationId xmlns:a16="http://schemas.microsoft.com/office/drawing/2014/main" id="{DEE19B3B-06A2-327C-7DA4-1CB15D29D374}"/>
              </a:ext>
            </a:extLst>
          </p:cNvPr>
          <p:cNvSpPr/>
          <p:nvPr/>
        </p:nvSpPr>
        <p:spPr>
          <a:xfrm>
            <a:off x="2376785" y="334570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a:extLst>
              <a:ext uri="{FF2B5EF4-FFF2-40B4-BE49-F238E27FC236}">
                <a16:creationId xmlns:a16="http://schemas.microsoft.com/office/drawing/2014/main" id="{DE8B1CF4-23A4-0C45-92CF-8EDB91800A46}"/>
              </a:ext>
            </a:extLst>
          </p:cNvPr>
          <p:cNvPicPr>
            <a:picLocks noChangeAspect="1"/>
          </p:cNvPicPr>
          <p:nvPr/>
        </p:nvPicPr>
        <p:blipFill>
          <a:blip r:embed="rId5"/>
          <a:stretch>
            <a:fillRect/>
          </a:stretch>
        </p:blipFill>
        <p:spPr>
          <a:xfrm>
            <a:off x="3025708" y="2561580"/>
            <a:ext cx="312233" cy="312233"/>
          </a:xfrm>
          <a:prstGeom prst="rect">
            <a:avLst/>
          </a:prstGeom>
        </p:spPr>
      </p:pic>
      <p:pic>
        <p:nvPicPr>
          <p:cNvPr id="68" name="图片 67">
            <a:extLst>
              <a:ext uri="{FF2B5EF4-FFF2-40B4-BE49-F238E27FC236}">
                <a16:creationId xmlns:a16="http://schemas.microsoft.com/office/drawing/2014/main" id="{7E4EDEA6-E956-3E4B-91DC-35BB999A38F7}"/>
              </a:ext>
            </a:extLst>
          </p:cNvPr>
          <p:cNvPicPr>
            <a:picLocks noChangeAspect="1"/>
          </p:cNvPicPr>
          <p:nvPr/>
        </p:nvPicPr>
        <p:blipFill>
          <a:blip r:embed="rId5"/>
          <a:stretch>
            <a:fillRect/>
          </a:stretch>
        </p:blipFill>
        <p:spPr>
          <a:xfrm>
            <a:off x="4045008" y="2536077"/>
            <a:ext cx="312233" cy="312233"/>
          </a:xfrm>
          <a:prstGeom prst="rect">
            <a:avLst/>
          </a:prstGeom>
        </p:spPr>
      </p:pic>
      <p:pic>
        <p:nvPicPr>
          <p:cNvPr id="69" name="图片 68">
            <a:extLst>
              <a:ext uri="{FF2B5EF4-FFF2-40B4-BE49-F238E27FC236}">
                <a16:creationId xmlns:a16="http://schemas.microsoft.com/office/drawing/2014/main" id="{4C494C0A-DF28-724F-894B-8C29DE8F4ADE}"/>
              </a:ext>
            </a:extLst>
          </p:cNvPr>
          <p:cNvPicPr>
            <a:picLocks noChangeAspect="1"/>
          </p:cNvPicPr>
          <p:nvPr/>
        </p:nvPicPr>
        <p:blipFill>
          <a:blip r:embed="rId5"/>
          <a:stretch>
            <a:fillRect/>
          </a:stretch>
        </p:blipFill>
        <p:spPr>
          <a:xfrm>
            <a:off x="5071500" y="2546609"/>
            <a:ext cx="312233" cy="312233"/>
          </a:xfrm>
          <a:prstGeom prst="rect">
            <a:avLst/>
          </a:prstGeom>
        </p:spPr>
      </p:pic>
      <p:pic>
        <p:nvPicPr>
          <p:cNvPr id="70" name="图片 69">
            <a:extLst>
              <a:ext uri="{FF2B5EF4-FFF2-40B4-BE49-F238E27FC236}">
                <a16:creationId xmlns:a16="http://schemas.microsoft.com/office/drawing/2014/main" id="{DD31A91C-05ED-A144-B64D-6CF740FE1A66}"/>
              </a:ext>
            </a:extLst>
          </p:cNvPr>
          <p:cNvPicPr>
            <a:picLocks noChangeAspect="1"/>
          </p:cNvPicPr>
          <p:nvPr/>
        </p:nvPicPr>
        <p:blipFill>
          <a:blip r:embed="rId5"/>
          <a:stretch>
            <a:fillRect/>
          </a:stretch>
        </p:blipFill>
        <p:spPr>
          <a:xfrm>
            <a:off x="6101832" y="2543535"/>
            <a:ext cx="312233" cy="312233"/>
          </a:xfrm>
          <a:prstGeom prst="rect">
            <a:avLst/>
          </a:prstGeom>
        </p:spPr>
      </p:pic>
      <p:pic>
        <p:nvPicPr>
          <p:cNvPr id="14" name="图片 13">
            <a:extLst>
              <a:ext uri="{FF2B5EF4-FFF2-40B4-BE49-F238E27FC236}">
                <a16:creationId xmlns:a16="http://schemas.microsoft.com/office/drawing/2014/main" id="{7A143729-D8D5-6241-99B2-D00945831C83}"/>
              </a:ext>
            </a:extLst>
          </p:cNvPr>
          <p:cNvPicPr>
            <a:picLocks noChangeAspect="1"/>
          </p:cNvPicPr>
          <p:nvPr/>
        </p:nvPicPr>
        <p:blipFill rotWithShape="1">
          <a:blip r:embed="rId6"/>
          <a:srcRect t="27994" b="26910"/>
          <a:stretch/>
        </p:blipFill>
        <p:spPr>
          <a:xfrm>
            <a:off x="9223552" y="4083930"/>
            <a:ext cx="1126490" cy="508000"/>
          </a:xfrm>
          <a:prstGeom prst="rect">
            <a:avLst/>
          </a:prstGeom>
        </p:spPr>
      </p:pic>
      <p:pic>
        <p:nvPicPr>
          <p:cNvPr id="16" name="图片 15">
            <a:extLst>
              <a:ext uri="{FF2B5EF4-FFF2-40B4-BE49-F238E27FC236}">
                <a16:creationId xmlns:a16="http://schemas.microsoft.com/office/drawing/2014/main" id="{F4B4BC76-1799-AE4F-87A2-7E893B8A7FB9}"/>
              </a:ext>
            </a:extLst>
          </p:cNvPr>
          <p:cNvPicPr>
            <a:picLocks noChangeAspect="1"/>
          </p:cNvPicPr>
          <p:nvPr/>
        </p:nvPicPr>
        <p:blipFill>
          <a:blip r:embed="rId7"/>
          <a:stretch>
            <a:fillRect/>
          </a:stretch>
        </p:blipFill>
        <p:spPr>
          <a:xfrm>
            <a:off x="1168615" y="3052179"/>
            <a:ext cx="1055896" cy="1055896"/>
          </a:xfrm>
          <a:prstGeom prst="rect">
            <a:avLst/>
          </a:prstGeom>
        </p:spPr>
      </p:pic>
      <p:sp>
        <p:nvSpPr>
          <p:cNvPr id="71" name="文本框 70">
            <a:extLst>
              <a:ext uri="{FF2B5EF4-FFF2-40B4-BE49-F238E27FC236}">
                <a16:creationId xmlns:a16="http://schemas.microsoft.com/office/drawing/2014/main" id="{2BC7B24B-A9B4-134D-BBFA-5D49BEC13CEB}"/>
              </a:ext>
            </a:extLst>
          </p:cNvPr>
          <p:cNvSpPr txBox="1"/>
          <p:nvPr/>
        </p:nvSpPr>
        <p:spPr>
          <a:xfrm>
            <a:off x="1176477" y="2689147"/>
            <a:ext cx="1055896" cy="369332"/>
          </a:xfrm>
          <a:prstGeom prst="rect">
            <a:avLst/>
          </a:prstGeom>
          <a:noFill/>
        </p:spPr>
        <p:txBody>
          <a:bodyPr wrap="square">
            <a:spAutoFit/>
          </a:bodyPr>
          <a:lstStyle/>
          <a:p>
            <a:pPr algn="ctr"/>
            <a:r>
              <a:rPr lang="en-US" altLang="zh-CN" b="1" dirty="0">
                <a:latin typeface="Times New Roman Regular" panose="02020603050405020304" charset="0"/>
                <a:cs typeface="Times New Roman Regular" panose="02020603050405020304" charset="0"/>
              </a:rPr>
              <a:t>Input</a:t>
            </a:r>
          </a:p>
        </p:txBody>
      </p:sp>
      <p:sp>
        <p:nvSpPr>
          <p:cNvPr id="72" name="文本框 71">
            <a:extLst>
              <a:ext uri="{FF2B5EF4-FFF2-40B4-BE49-F238E27FC236}">
                <a16:creationId xmlns:a16="http://schemas.microsoft.com/office/drawing/2014/main" id="{4795B4C7-0E15-0F48-9CB4-3EFA2FDAAB4B}"/>
              </a:ext>
            </a:extLst>
          </p:cNvPr>
          <p:cNvSpPr txBox="1"/>
          <p:nvPr/>
        </p:nvSpPr>
        <p:spPr>
          <a:xfrm>
            <a:off x="9246746" y="4923007"/>
            <a:ext cx="1055896" cy="369332"/>
          </a:xfrm>
          <a:prstGeom prst="rect">
            <a:avLst/>
          </a:prstGeom>
          <a:noFill/>
        </p:spPr>
        <p:txBody>
          <a:bodyPr wrap="square">
            <a:spAutoFit/>
          </a:bodyPr>
          <a:lstStyle/>
          <a:p>
            <a:pPr algn="ctr"/>
            <a:r>
              <a:rPr lang="en-US" altLang="zh-CN" b="1" dirty="0">
                <a:latin typeface="Times New Roman Regular" panose="02020603050405020304" charset="0"/>
                <a:cs typeface="Times New Roman Regular" panose="02020603050405020304" charset="0"/>
              </a:rPr>
              <a:t>Label</a:t>
            </a:r>
          </a:p>
        </p:txBody>
      </p:sp>
      <p:sp>
        <p:nvSpPr>
          <p:cNvPr id="73" name="文本框 72">
            <a:extLst>
              <a:ext uri="{FF2B5EF4-FFF2-40B4-BE49-F238E27FC236}">
                <a16:creationId xmlns:a16="http://schemas.microsoft.com/office/drawing/2014/main" id="{C3920495-1BB9-BD43-8C33-4B70D089E944}"/>
              </a:ext>
            </a:extLst>
          </p:cNvPr>
          <p:cNvSpPr txBox="1"/>
          <p:nvPr/>
        </p:nvSpPr>
        <p:spPr>
          <a:xfrm>
            <a:off x="9223552" y="3361196"/>
            <a:ext cx="1055896" cy="369332"/>
          </a:xfrm>
          <a:prstGeom prst="rect">
            <a:avLst/>
          </a:prstGeom>
          <a:noFill/>
        </p:spPr>
        <p:txBody>
          <a:bodyPr wrap="square">
            <a:spAutoFit/>
          </a:bodyPr>
          <a:lstStyle/>
          <a:p>
            <a:pPr algn="ctr"/>
            <a:r>
              <a:rPr lang="en-US" altLang="zh-CN" b="1" dirty="0">
                <a:latin typeface="Times New Roman Regular" panose="02020603050405020304" charset="0"/>
                <a:cs typeface="Times New Roman Regular" panose="02020603050405020304" charset="0"/>
              </a:rPr>
              <a:t>Output</a:t>
            </a:r>
          </a:p>
        </p:txBody>
      </p:sp>
      <p:pic>
        <p:nvPicPr>
          <p:cNvPr id="74" name="图片 73">
            <a:extLst>
              <a:ext uri="{FF2B5EF4-FFF2-40B4-BE49-F238E27FC236}">
                <a16:creationId xmlns:a16="http://schemas.microsoft.com/office/drawing/2014/main" id="{4D991608-9909-094D-B7F9-FA26E68B40D0}"/>
              </a:ext>
            </a:extLst>
          </p:cNvPr>
          <p:cNvPicPr>
            <a:picLocks noChangeAspect="1"/>
          </p:cNvPicPr>
          <p:nvPr/>
        </p:nvPicPr>
        <p:blipFill rotWithShape="1">
          <a:blip r:embed="rId6"/>
          <a:srcRect t="73978"/>
          <a:stretch/>
        </p:blipFill>
        <p:spPr>
          <a:xfrm rot="10800000">
            <a:off x="9184385" y="3761911"/>
            <a:ext cx="1126490" cy="293133"/>
          </a:xfrm>
          <a:prstGeom prst="rect">
            <a:avLst/>
          </a:prstGeom>
        </p:spPr>
      </p:pic>
      <p:pic>
        <p:nvPicPr>
          <p:cNvPr id="75" name="图片 74">
            <a:extLst>
              <a:ext uri="{FF2B5EF4-FFF2-40B4-BE49-F238E27FC236}">
                <a16:creationId xmlns:a16="http://schemas.microsoft.com/office/drawing/2014/main" id="{A354693F-4C3C-1549-A970-E1BAC11E1271}"/>
              </a:ext>
            </a:extLst>
          </p:cNvPr>
          <p:cNvPicPr>
            <a:picLocks noChangeAspect="1"/>
          </p:cNvPicPr>
          <p:nvPr/>
        </p:nvPicPr>
        <p:blipFill rotWithShape="1">
          <a:blip r:embed="rId6"/>
          <a:srcRect t="-7078" b="73529"/>
          <a:stretch/>
        </p:blipFill>
        <p:spPr>
          <a:xfrm rot="10800000">
            <a:off x="9211449" y="4595750"/>
            <a:ext cx="1126490" cy="377916"/>
          </a:xfrm>
          <a:prstGeom prst="rect">
            <a:avLst/>
          </a:prstGeom>
        </p:spPr>
      </p:pic>
      <p:sp>
        <p:nvSpPr>
          <p:cNvPr id="76" name="右箭头 75">
            <a:extLst>
              <a:ext uri="{FF2B5EF4-FFF2-40B4-BE49-F238E27FC236}">
                <a16:creationId xmlns:a16="http://schemas.microsoft.com/office/drawing/2014/main" id="{C46B7E01-56ED-2F48-9B2B-91F3EEF43B9A}"/>
              </a:ext>
            </a:extLst>
          </p:cNvPr>
          <p:cNvSpPr/>
          <p:nvPr/>
        </p:nvSpPr>
        <p:spPr>
          <a:xfrm rot="10800000">
            <a:off x="8540114" y="4089308"/>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726014CD-A2EA-DF47-917B-F87C88F71AF3}"/>
              </a:ext>
            </a:extLst>
          </p:cNvPr>
          <p:cNvPicPr>
            <a:picLocks noChangeAspect="1"/>
          </p:cNvPicPr>
          <p:nvPr/>
        </p:nvPicPr>
        <p:blipFill>
          <a:blip r:embed="rId8"/>
          <a:stretch>
            <a:fillRect/>
          </a:stretch>
        </p:blipFill>
        <p:spPr>
          <a:xfrm>
            <a:off x="6099958" y="5390547"/>
            <a:ext cx="311365" cy="311365"/>
          </a:xfrm>
          <a:prstGeom prst="rect">
            <a:avLst/>
          </a:prstGeom>
        </p:spPr>
      </p:pic>
      <p:pic>
        <p:nvPicPr>
          <p:cNvPr id="77" name="图片 76">
            <a:extLst>
              <a:ext uri="{FF2B5EF4-FFF2-40B4-BE49-F238E27FC236}">
                <a16:creationId xmlns:a16="http://schemas.microsoft.com/office/drawing/2014/main" id="{38CFED9E-5737-3C4D-A457-0D99DE430F8D}"/>
              </a:ext>
            </a:extLst>
          </p:cNvPr>
          <p:cNvPicPr>
            <a:picLocks noChangeAspect="1"/>
          </p:cNvPicPr>
          <p:nvPr/>
        </p:nvPicPr>
        <p:blipFill>
          <a:blip r:embed="rId8"/>
          <a:stretch>
            <a:fillRect/>
          </a:stretch>
        </p:blipFill>
        <p:spPr>
          <a:xfrm>
            <a:off x="6527867" y="5390546"/>
            <a:ext cx="311365" cy="311365"/>
          </a:xfrm>
          <a:prstGeom prst="rect">
            <a:avLst/>
          </a:prstGeom>
        </p:spPr>
      </p:pic>
      <p:pic>
        <p:nvPicPr>
          <p:cNvPr id="78" name="图片 77">
            <a:extLst>
              <a:ext uri="{FF2B5EF4-FFF2-40B4-BE49-F238E27FC236}">
                <a16:creationId xmlns:a16="http://schemas.microsoft.com/office/drawing/2014/main" id="{B648B126-707F-FF4D-BD4A-E4AD421495B0}"/>
              </a:ext>
            </a:extLst>
          </p:cNvPr>
          <p:cNvPicPr>
            <a:picLocks noChangeAspect="1"/>
          </p:cNvPicPr>
          <p:nvPr/>
        </p:nvPicPr>
        <p:blipFill>
          <a:blip r:embed="rId8"/>
          <a:stretch>
            <a:fillRect/>
          </a:stretch>
        </p:blipFill>
        <p:spPr>
          <a:xfrm>
            <a:off x="6954424" y="5390546"/>
            <a:ext cx="311365" cy="311365"/>
          </a:xfrm>
          <a:prstGeom prst="rect">
            <a:avLst/>
          </a:prstGeom>
        </p:spPr>
      </p:pic>
      <p:pic>
        <p:nvPicPr>
          <p:cNvPr id="79" name="图片 78">
            <a:extLst>
              <a:ext uri="{FF2B5EF4-FFF2-40B4-BE49-F238E27FC236}">
                <a16:creationId xmlns:a16="http://schemas.microsoft.com/office/drawing/2014/main" id="{67F76080-B336-1F4A-BCB1-4DEA3D023E9B}"/>
              </a:ext>
            </a:extLst>
          </p:cNvPr>
          <p:cNvPicPr>
            <a:picLocks noChangeAspect="1"/>
          </p:cNvPicPr>
          <p:nvPr/>
        </p:nvPicPr>
        <p:blipFill>
          <a:blip r:embed="rId7"/>
          <a:stretch>
            <a:fillRect/>
          </a:stretch>
        </p:blipFill>
        <p:spPr>
          <a:xfrm>
            <a:off x="1704425" y="4224755"/>
            <a:ext cx="422731" cy="422731"/>
          </a:xfrm>
          <a:prstGeom prst="rect">
            <a:avLst/>
          </a:prstGeom>
        </p:spPr>
      </p:pic>
      <p:pic>
        <p:nvPicPr>
          <p:cNvPr id="81" name="图片 80">
            <a:extLst>
              <a:ext uri="{FF2B5EF4-FFF2-40B4-BE49-F238E27FC236}">
                <a16:creationId xmlns:a16="http://schemas.microsoft.com/office/drawing/2014/main" id="{59194394-2E4C-F24D-AA06-BC3185948B7F}"/>
              </a:ext>
            </a:extLst>
          </p:cNvPr>
          <p:cNvPicPr>
            <a:picLocks noChangeAspect="1"/>
          </p:cNvPicPr>
          <p:nvPr/>
        </p:nvPicPr>
        <p:blipFill>
          <a:blip r:embed="rId7"/>
          <a:stretch>
            <a:fillRect/>
          </a:stretch>
        </p:blipFill>
        <p:spPr>
          <a:xfrm>
            <a:off x="1236102" y="4224755"/>
            <a:ext cx="422731" cy="422731"/>
          </a:xfrm>
          <a:prstGeom prst="rect">
            <a:avLst/>
          </a:prstGeom>
        </p:spPr>
      </p:pic>
      <p:sp>
        <p:nvSpPr>
          <p:cNvPr id="84" name="右箭头 83">
            <a:extLst>
              <a:ext uri="{FF2B5EF4-FFF2-40B4-BE49-F238E27FC236}">
                <a16:creationId xmlns:a16="http://schemas.microsoft.com/office/drawing/2014/main" id="{873E7EA7-8AAB-A041-859C-4F389A96070E}"/>
              </a:ext>
            </a:extLst>
          </p:cNvPr>
          <p:cNvSpPr/>
          <p:nvPr/>
        </p:nvSpPr>
        <p:spPr>
          <a:xfrm rot="10800000">
            <a:off x="7498386" y="4089309"/>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5EBEEB7-A407-F442-A9A4-654B757E5CDC}"/>
              </a:ext>
            </a:extLst>
          </p:cNvPr>
          <p:cNvSpPr txBox="1"/>
          <p:nvPr/>
        </p:nvSpPr>
        <p:spPr>
          <a:xfrm>
            <a:off x="3480224" y="4926528"/>
            <a:ext cx="2468625" cy="369332"/>
          </a:xfrm>
          <a:prstGeom prst="rect">
            <a:avLst/>
          </a:prstGeom>
          <a:noFill/>
        </p:spPr>
        <p:txBody>
          <a:bodyPr wrap="none" rtlCol="0">
            <a:spAutoFit/>
          </a:bodyPr>
          <a:lstStyle/>
          <a:p>
            <a:r>
              <a:rPr kumimoji="1" lang="en-US" altLang="zh-CN" dirty="0"/>
              <a:t>Intermediate activations</a:t>
            </a:r>
            <a:endParaRPr kumimoji="1" lang="zh-CN" altLang="en-US" dirty="0"/>
          </a:p>
        </p:txBody>
      </p:sp>
      <p:sp>
        <p:nvSpPr>
          <p:cNvPr id="87" name="文本框 86">
            <a:extLst>
              <a:ext uri="{FF2B5EF4-FFF2-40B4-BE49-F238E27FC236}">
                <a16:creationId xmlns:a16="http://schemas.microsoft.com/office/drawing/2014/main" id="{DD732A1B-1554-0743-88EF-3FD68B2B3ED9}"/>
              </a:ext>
            </a:extLst>
          </p:cNvPr>
          <p:cNvSpPr txBox="1"/>
          <p:nvPr/>
        </p:nvSpPr>
        <p:spPr>
          <a:xfrm>
            <a:off x="1490980" y="2083397"/>
            <a:ext cx="1377315" cy="368300"/>
          </a:xfrm>
          <a:prstGeom prst="rect">
            <a:avLst/>
          </a:prstGeom>
          <a:noFill/>
        </p:spPr>
        <p:txBody>
          <a:bodyPr wrap="square" rtlCol="0">
            <a:spAutoFit/>
          </a:bodyPr>
          <a:lstStyle/>
          <a:p>
            <a:r>
              <a:rPr lang="en-US" altLang="zh-CN" dirty="0">
                <a:latin typeface="Times New Roman Regular" panose="02020603050405020304" charset="0"/>
                <a:cs typeface="Times New Roman Regular" panose="02020603050405020304" charset="0"/>
              </a:rPr>
              <a:t>w/o cache</a:t>
            </a:r>
          </a:p>
        </p:txBody>
      </p:sp>
      <p:sp>
        <p:nvSpPr>
          <p:cNvPr id="3" name="灯片编号占位符 2">
            <a:extLst>
              <a:ext uri="{FF2B5EF4-FFF2-40B4-BE49-F238E27FC236}">
                <a16:creationId xmlns:a16="http://schemas.microsoft.com/office/drawing/2014/main" id="{162DFB34-F7DD-F84F-BED7-BFB60FE5201B}"/>
              </a:ext>
            </a:extLst>
          </p:cNvPr>
          <p:cNvSpPr>
            <a:spLocks noGrp="1"/>
          </p:cNvSpPr>
          <p:nvPr>
            <p:ph type="sldNum" sz="quarter" idx="4"/>
          </p:nvPr>
        </p:nvSpPr>
        <p:spPr/>
        <p:txBody>
          <a:bodyPr/>
          <a:lstStyle/>
          <a:p>
            <a:fld id="{9FE11B73-A815-BF4E-9B20-19D14749F6B9}" type="slidenum">
              <a:rPr kumimoji="1" lang="zh-CN" altLang="en-US" smtClean="0"/>
              <a:pPr/>
              <a:t>9</a:t>
            </a:fld>
            <a:r>
              <a:rPr kumimoji="1" lang="en-US" altLang="zh-CN"/>
              <a:t>/15</a:t>
            </a:r>
            <a:endParaRPr kumimoji="1" lang="zh-CN" altLang="en-US" dirty="0"/>
          </a:p>
        </p:txBody>
      </p:sp>
    </p:spTree>
    <p:custDataLst>
      <p:tags r:id="rId1"/>
    </p:custDataLst>
    <p:extLst>
      <p:ext uri="{BB962C8B-B14F-4D97-AF65-F5344CB8AC3E}">
        <p14:creationId xmlns:p14="http://schemas.microsoft.com/office/powerpoint/2010/main" val="76201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4"/>
                                        </p:tgtEl>
                                      </p:cBhvr>
                                    </p:animEffect>
                                    <p:animScale>
                                      <p:cBhvr>
                                        <p:cTn id="10" dur="250" autoRev="1" fill="hold"/>
                                        <p:tgtEl>
                                          <p:spTgt spid="3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60"/>
                                        </p:tgtEl>
                                      </p:cBhvr>
                                    </p:animEffect>
                                    <p:animScale>
                                      <p:cBhvr>
                                        <p:cTn id="13" dur="250" autoRev="1" fill="hold"/>
                                        <p:tgtEl>
                                          <p:spTgt spid="60"/>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8"/>
                                        </p:tgtEl>
                                      </p:cBhvr>
                                    </p:animEffect>
                                    <p:animScale>
                                      <p:cBhvr>
                                        <p:cTn id="16" dur="250" autoRev="1" fill="hold"/>
                                        <p:tgtEl>
                                          <p:spTgt spid="68"/>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35"/>
                                        </p:tgtEl>
                                      </p:cBhvr>
                                    </p:animEffect>
                                    <p:animScale>
                                      <p:cBhvr>
                                        <p:cTn id="19" dur="250" autoRev="1" fill="hold"/>
                                        <p:tgtEl>
                                          <p:spTgt spid="35"/>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42"/>
                                        </p:tgtEl>
                                      </p:cBhvr>
                                    </p:animEffect>
                                    <p:animScale>
                                      <p:cBhvr>
                                        <p:cTn id="22" dur="250" autoRev="1" fill="hold"/>
                                        <p:tgtEl>
                                          <p:spTgt spid="42"/>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43"/>
                                        </p:tgtEl>
                                      </p:cBhvr>
                                    </p:animEffect>
                                    <p:animScale>
                                      <p:cBhvr>
                                        <p:cTn id="25" dur="250" autoRev="1" fill="hold"/>
                                        <p:tgtEl>
                                          <p:spTgt spid="43"/>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36"/>
                                        </p:tgtEl>
                                      </p:cBhvr>
                                    </p:animEffect>
                                    <p:animScale>
                                      <p:cBhvr>
                                        <p:cTn id="28" dur="250" autoRev="1" fill="hold"/>
                                        <p:tgtEl>
                                          <p:spTgt spid="36"/>
                                        </p:tgtEl>
                                      </p:cBhvr>
                                      <p:by x="105000" y="105000"/>
                                    </p:animScale>
                                  </p:childTnLst>
                                </p:cTn>
                              </p:par>
                              <p:par>
                                <p:cTn id="29" presetID="26" presetClass="emph" presetSubtype="0" fill="hold" nodeType="withEffect">
                                  <p:stCondLst>
                                    <p:cond delay="0"/>
                                  </p:stCondLst>
                                  <p:childTnLst>
                                    <p:animEffect transition="out" filter="fade">
                                      <p:cBhvr>
                                        <p:cTn id="30" dur="500" tmFilter="0, 0; .2, .5; .8, .5; 1, 0"/>
                                        <p:tgtEl>
                                          <p:spTgt spid="69"/>
                                        </p:tgtEl>
                                      </p:cBhvr>
                                    </p:animEffect>
                                    <p:animScale>
                                      <p:cBhvr>
                                        <p:cTn id="31" dur="250" autoRev="1" fill="hold"/>
                                        <p:tgtEl>
                                          <p:spTgt spid="69"/>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70"/>
                                        </p:tgtEl>
                                      </p:cBhvr>
                                    </p:animEffect>
                                    <p:animScale>
                                      <p:cBhvr>
                                        <p:cTn id="34" dur="250" autoRev="1" fill="hold"/>
                                        <p:tgtEl>
                                          <p:spTgt spid="70"/>
                                        </p:tgtEl>
                                      </p:cBhvr>
                                      <p:by x="105000" y="105000"/>
                                    </p:animScale>
                                  </p:childTnLst>
                                </p:cTn>
                              </p:par>
                              <p:par>
                                <p:cTn id="35" presetID="26" presetClass="emph" presetSubtype="0" fill="hold" grpId="0" nodeType="withEffect">
                                  <p:stCondLst>
                                    <p:cond delay="0"/>
                                  </p:stCondLst>
                                  <p:childTnLst>
                                    <p:animEffect transition="out" filter="fade">
                                      <p:cBhvr>
                                        <p:cTn id="36" dur="500" tmFilter="0, 0; .2, .5; .8, .5; 1, 0"/>
                                        <p:tgtEl>
                                          <p:spTgt spid="37"/>
                                        </p:tgtEl>
                                      </p:cBhvr>
                                    </p:animEffect>
                                    <p:animScale>
                                      <p:cBhvr>
                                        <p:cTn id="37" dur="250" autoRev="1" fill="hold"/>
                                        <p:tgtEl>
                                          <p:spTgt spid="37"/>
                                        </p:tgtEl>
                                      </p:cBhvr>
                                      <p:by x="105000" y="105000"/>
                                    </p:animScale>
                                  </p:childTnLst>
                                </p:cTn>
                              </p:par>
                              <p:par>
                                <p:cTn id="38" presetID="26" presetClass="emph" presetSubtype="0" fill="hold" grpId="0" nodeType="withEffect">
                                  <p:stCondLst>
                                    <p:cond delay="0"/>
                                  </p:stCondLst>
                                  <p:childTnLst>
                                    <p:animEffect transition="out" filter="fade">
                                      <p:cBhvr>
                                        <p:cTn id="39" dur="500" tmFilter="0, 0; .2, .5; .8, .5; 1, 0"/>
                                        <p:tgtEl>
                                          <p:spTgt spid="44"/>
                                        </p:tgtEl>
                                      </p:cBhvr>
                                    </p:animEffect>
                                    <p:animScale>
                                      <p:cBhvr>
                                        <p:cTn id="40" dur="250" autoRev="1" fill="hold"/>
                                        <p:tgtEl>
                                          <p:spTgt spid="44"/>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45"/>
                                        </p:tgtEl>
                                      </p:cBhvr>
                                    </p:animEffect>
                                    <p:animScale>
                                      <p:cBhvr>
                                        <p:cTn id="43" dur="250" autoRev="1" fill="hold"/>
                                        <p:tgtEl>
                                          <p:spTgt spid="45"/>
                                        </p:tgtEl>
                                      </p:cBhvr>
                                      <p:by x="105000" y="105000"/>
                                    </p:animScale>
                                  </p:childTnLst>
                                </p:cTn>
                              </p:par>
                              <p:par>
                                <p:cTn id="44" presetID="26" presetClass="emph" presetSubtype="0" fill="hold" grpId="0" nodeType="withEffect">
                                  <p:stCondLst>
                                    <p:cond delay="0"/>
                                  </p:stCondLst>
                                  <p:childTnLst>
                                    <p:animEffect transition="out" filter="fade">
                                      <p:cBhvr>
                                        <p:cTn id="45" dur="500" tmFilter="0, 0; .2, .5; .8, .5; 1, 0"/>
                                        <p:tgtEl>
                                          <p:spTgt spid="38"/>
                                        </p:tgtEl>
                                      </p:cBhvr>
                                    </p:animEffect>
                                    <p:animScale>
                                      <p:cBhvr>
                                        <p:cTn id="46" dur="250" autoRev="1" fill="hold"/>
                                        <p:tgtEl>
                                          <p:spTgt spid="38"/>
                                        </p:tgtEl>
                                      </p:cBhvr>
                                      <p:by x="105000" y="105000"/>
                                    </p:animScale>
                                  </p:childTnLst>
                                </p:cTn>
                              </p:par>
                              <p:par>
                                <p:cTn id="47" presetID="26" presetClass="emph" presetSubtype="0" fill="hold"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par>
                                <p:cTn id="50" presetID="26" presetClass="emph" presetSubtype="0" fill="hold" grpId="0" nodeType="withEffect">
                                  <p:stCondLst>
                                    <p:cond delay="0"/>
                                  </p:stCondLst>
                                  <p:childTnLst>
                                    <p:animEffect transition="out" filter="fade">
                                      <p:cBhvr>
                                        <p:cTn id="51" dur="500" tmFilter="0, 0; .2, .5; .8, .5; 1, 0"/>
                                        <p:tgtEl>
                                          <p:spTgt spid="46"/>
                                        </p:tgtEl>
                                      </p:cBhvr>
                                    </p:animEffect>
                                    <p:animScale>
                                      <p:cBhvr>
                                        <p:cTn id="52" dur="250" autoRev="1" fill="hold"/>
                                        <p:tgtEl>
                                          <p:spTgt spid="46"/>
                                        </p:tgtEl>
                                      </p:cBhvr>
                                      <p:by x="105000" y="105000"/>
                                    </p:animScale>
                                  </p:childTnLst>
                                </p:cTn>
                              </p:par>
                              <p:par>
                                <p:cTn id="53" presetID="26" presetClass="emph" presetSubtype="0" fill="hold" grpId="0" nodeType="withEffect">
                                  <p:stCondLst>
                                    <p:cond delay="0"/>
                                  </p:stCondLst>
                                  <p:childTnLst>
                                    <p:animEffect transition="out" filter="fade">
                                      <p:cBhvr>
                                        <p:cTn id="54" dur="500" tmFilter="0, 0; .2, .5; .8, .5; 1, 0"/>
                                        <p:tgtEl>
                                          <p:spTgt spid="39"/>
                                        </p:tgtEl>
                                      </p:cBhvr>
                                    </p:animEffect>
                                    <p:animScale>
                                      <p:cBhvr>
                                        <p:cTn id="55" dur="250" autoRev="1" fill="hold"/>
                                        <p:tgtEl>
                                          <p:spTgt spid="39"/>
                                        </p:tgtEl>
                                      </p:cBhvr>
                                      <p:by x="105000" y="105000"/>
                                    </p:animScale>
                                  </p:childTnLst>
                                </p:cTn>
                              </p:par>
                              <p:par>
                                <p:cTn id="56" presetID="26" presetClass="emph" presetSubtype="0" fill="hold" nodeType="withEffect">
                                  <p:stCondLst>
                                    <p:cond delay="0"/>
                                  </p:stCondLst>
                                  <p:childTnLst>
                                    <p:animEffect transition="out" filter="fade">
                                      <p:cBhvr>
                                        <p:cTn id="57" dur="500" tmFilter="0, 0; .2, .5; .8, .5; 1, 0"/>
                                        <p:tgtEl>
                                          <p:spTgt spid="61"/>
                                        </p:tgtEl>
                                      </p:cBhvr>
                                    </p:animEffect>
                                    <p:animScale>
                                      <p:cBhvr>
                                        <p:cTn id="58" dur="250" autoRev="1" fill="hold"/>
                                        <p:tgtEl>
                                          <p:spTgt spid="61"/>
                                        </p:tgtEl>
                                      </p:cBhvr>
                                      <p:by x="105000" y="105000"/>
                                    </p:animScale>
                                  </p:childTnLst>
                                </p:cTn>
                              </p:par>
                              <p:par>
                                <p:cTn id="59" presetID="26" presetClass="emph" presetSubtype="0" fill="hold" grpId="0" nodeType="withEffect">
                                  <p:stCondLst>
                                    <p:cond delay="0"/>
                                  </p:stCondLst>
                                  <p:childTnLst>
                                    <p:animEffect transition="out" filter="fade">
                                      <p:cBhvr>
                                        <p:cTn id="60" dur="500" tmFilter="0, 0; .2, .5; .8, .5; 1, 0"/>
                                        <p:tgtEl>
                                          <p:spTgt spid="49"/>
                                        </p:tgtEl>
                                      </p:cBhvr>
                                    </p:animEffect>
                                    <p:animScale>
                                      <p:cBhvr>
                                        <p:cTn id="61" dur="250" autoRev="1" fill="hold"/>
                                        <p:tgtEl>
                                          <p:spTgt spid="49"/>
                                        </p:tgtEl>
                                      </p:cBhvr>
                                      <p:by x="105000" y="105000"/>
                                    </p:animScale>
                                  </p:childTnLst>
                                </p:cTn>
                              </p:par>
                              <p:par>
                                <p:cTn id="62" presetID="26" presetClass="emph" presetSubtype="0" fill="hold" nodeType="withEffect">
                                  <p:stCondLst>
                                    <p:cond delay="0"/>
                                  </p:stCondLst>
                                  <p:childTnLst>
                                    <p:animEffect transition="out" filter="fade">
                                      <p:cBhvr>
                                        <p:cTn id="63" dur="500" tmFilter="0, 0; .2, .5; .8, .5; 1, 0"/>
                                        <p:tgtEl>
                                          <p:spTgt spid="16"/>
                                        </p:tgtEl>
                                      </p:cBhvr>
                                    </p:animEffect>
                                    <p:animScale>
                                      <p:cBhvr>
                                        <p:cTn id="64" dur="250" autoRev="1" fill="hold"/>
                                        <p:tgtEl>
                                          <p:spTgt spid="16"/>
                                        </p:tgtEl>
                                      </p:cBhvr>
                                      <p:by x="105000" y="105000"/>
                                    </p:animScale>
                                  </p:childTnLst>
                                </p:cTn>
                              </p:par>
                              <p:par>
                                <p:cTn id="65" presetID="26" presetClass="emph" presetSubtype="0" fill="hold" grpId="0" nodeType="withEffect">
                                  <p:stCondLst>
                                    <p:cond delay="0"/>
                                  </p:stCondLst>
                                  <p:childTnLst>
                                    <p:animEffect transition="out" filter="fade">
                                      <p:cBhvr>
                                        <p:cTn id="66" dur="500" tmFilter="0, 0; .2, .5; .8, .5; 1, 0"/>
                                        <p:tgtEl>
                                          <p:spTgt spid="71"/>
                                        </p:tgtEl>
                                      </p:cBhvr>
                                    </p:animEffect>
                                    <p:animScale>
                                      <p:cBhvr>
                                        <p:cTn id="67" dur="250" autoRev="1" fill="hold"/>
                                        <p:tgtEl>
                                          <p:spTgt spid="71"/>
                                        </p:tgtEl>
                                      </p:cBhvr>
                                      <p:by x="105000" y="105000"/>
                                    </p:animScale>
                                  </p:childTnLst>
                                </p:cTn>
                              </p:par>
                              <p:par>
                                <p:cTn id="68" presetID="22" presetClass="entr" presetSubtype="8" fill="hold"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left)">
                                      <p:cBhvr>
                                        <p:cTn id="70" dur="500"/>
                                        <p:tgtEl>
                                          <p:spTgt spid="40"/>
                                        </p:tgtEl>
                                      </p:cBhvr>
                                    </p:animEffect>
                                  </p:childTnLst>
                                </p:cTn>
                              </p:par>
                            </p:childTnLst>
                          </p:cTn>
                        </p:par>
                        <p:par>
                          <p:cTn id="71" fill="hold">
                            <p:stCondLst>
                              <p:cond delay="500"/>
                            </p:stCondLst>
                            <p:childTnLst>
                              <p:par>
                                <p:cTn id="72" presetID="26" presetClass="emph" presetSubtype="0" fill="hold" grpId="0" nodeType="afterEffect">
                                  <p:stCondLst>
                                    <p:cond delay="0"/>
                                  </p:stCondLst>
                                  <p:childTnLst>
                                    <p:animEffect transition="out" filter="fade">
                                      <p:cBhvr>
                                        <p:cTn id="73" dur="500" tmFilter="0, 0; .2, .5; .8, .5; 1, 0"/>
                                        <p:tgtEl>
                                          <p:spTgt spid="73"/>
                                        </p:tgtEl>
                                      </p:cBhvr>
                                    </p:animEffect>
                                    <p:animScale>
                                      <p:cBhvr>
                                        <p:cTn id="74" dur="250" autoRev="1" fill="hold"/>
                                        <p:tgtEl>
                                          <p:spTgt spid="73"/>
                                        </p:tgtEl>
                                      </p:cBhvr>
                                      <p:by x="105000" y="105000"/>
                                    </p:animScale>
                                  </p:childTnLst>
                                </p:cTn>
                              </p:par>
                              <p:par>
                                <p:cTn id="75" presetID="26" presetClass="emph" presetSubtype="0" fill="hold" nodeType="withEffect">
                                  <p:stCondLst>
                                    <p:cond delay="0"/>
                                  </p:stCondLst>
                                  <p:childTnLst>
                                    <p:animEffect transition="out" filter="fade">
                                      <p:cBhvr>
                                        <p:cTn id="76" dur="500" tmFilter="0, 0; .2, .5; .8, .5; 1, 0"/>
                                        <p:tgtEl>
                                          <p:spTgt spid="14"/>
                                        </p:tgtEl>
                                      </p:cBhvr>
                                    </p:animEffect>
                                    <p:animScale>
                                      <p:cBhvr>
                                        <p:cTn id="77" dur="250" autoRev="1" fill="hold"/>
                                        <p:tgtEl>
                                          <p:spTgt spid="14"/>
                                        </p:tgtEl>
                                      </p:cBhvr>
                                      <p:by x="105000" y="105000"/>
                                    </p:animScale>
                                  </p:childTnLst>
                                </p:cTn>
                              </p:par>
                              <p:par>
                                <p:cTn id="78" presetID="26" presetClass="emph" presetSubtype="0" fill="hold" nodeType="withEffect">
                                  <p:stCondLst>
                                    <p:cond delay="0"/>
                                  </p:stCondLst>
                                  <p:childTnLst>
                                    <p:animEffect transition="out" filter="fade">
                                      <p:cBhvr>
                                        <p:cTn id="79" dur="500" tmFilter="0, 0; .2, .5; .8, .5; 1, 0"/>
                                        <p:tgtEl>
                                          <p:spTgt spid="74"/>
                                        </p:tgtEl>
                                      </p:cBhvr>
                                    </p:animEffect>
                                    <p:animScale>
                                      <p:cBhvr>
                                        <p:cTn id="80" dur="250" autoRev="1" fill="hold"/>
                                        <p:tgtEl>
                                          <p:spTgt spid="74"/>
                                        </p:tgtEl>
                                      </p:cBhvr>
                                      <p:by x="105000" y="105000"/>
                                    </p:animScale>
                                  </p:childTnLst>
                                </p:cTn>
                              </p:par>
                              <p:par>
                                <p:cTn id="81" presetID="26" presetClass="emph" presetSubtype="0" fill="hold" nodeType="withEffect">
                                  <p:stCondLst>
                                    <p:cond delay="0"/>
                                  </p:stCondLst>
                                  <p:childTnLst>
                                    <p:animEffect transition="out" filter="fade">
                                      <p:cBhvr>
                                        <p:cTn id="82" dur="500" tmFilter="0, 0; .2, .5; .8, .5; 1, 0"/>
                                        <p:tgtEl>
                                          <p:spTgt spid="75"/>
                                        </p:tgtEl>
                                      </p:cBhvr>
                                    </p:animEffect>
                                    <p:animScale>
                                      <p:cBhvr>
                                        <p:cTn id="83" dur="250" autoRev="1" fill="hold"/>
                                        <p:tgtEl>
                                          <p:spTgt spid="75"/>
                                        </p:tgtEl>
                                      </p:cBhvr>
                                      <p:by x="105000" y="105000"/>
                                    </p:animScale>
                                  </p:childTnLst>
                                </p:cTn>
                              </p:par>
                              <p:par>
                                <p:cTn id="84" presetID="26" presetClass="emph" presetSubtype="0" fill="hold" grpId="0" nodeType="withEffect">
                                  <p:stCondLst>
                                    <p:cond delay="0"/>
                                  </p:stCondLst>
                                  <p:childTnLst>
                                    <p:animEffect transition="out" filter="fade">
                                      <p:cBhvr>
                                        <p:cTn id="85" dur="500" tmFilter="0, 0; .2, .5; .8, .5; 1, 0"/>
                                        <p:tgtEl>
                                          <p:spTgt spid="72"/>
                                        </p:tgtEl>
                                      </p:cBhvr>
                                    </p:animEffect>
                                    <p:animScale>
                                      <p:cBhvr>
                                        <p:cTn id="86" dur="250" autoRev="1" fill="hold"/>
                                        <p:tgtEl>
                                          <p:spTgt spid="72"/>
                                        </p:tgtEl>
                                      </p:cBhvr>
                                      <p:by x="105000" y="105000"/>
                                    </p:animScale>
                                  </p:childTnLst>
                                </p:cTn>
                              </p:par>
                            </p:childTnLst>
                          </p:cTn>
                        </p:par>
                        <p:par>
                          <p:cTn id="87" fill="hold">
                            <p:stCondLst>
                              <p:cond delay="1000"/>
                            </p:stCondLst>
                            <p:childTnLst>
                              <p:par>
                                <p:cTn id="88" presetID="26" presetClass="emph" presetSubtype="0" fill="hold" grpId="0" nodeType="afterEffect">
                                  <p:stCondLst>
                                    <p:cond delay="0"/>
                                  </p:stCondLst>
                                  <p:childTnLst>
                                    <p:animEffect transition="out" filter="fade">
                                      <p:cBhvr>
                                        <p:cTn id="89" dur="500" tmFilter="0, 0; .2, .5; .8, .5; 1, 0"/>
                                        <p:tgtEl>
                                          <p:spTgt spid="76"/>
                                        </p:tgtEl>
                                      </p:cBhvr>
                                    </p:animEffect>
                                    <p:animScale>
                                      <p:cBhvr>
                                        <p:cTn id="90" dur="250" autoRev="1" fill="hold"/>
                                        <p:tgtEl>
                                          <p:spTgt spid="76"/>
                                        </p:tgtEl>
                                      </p:cBhvr>
                                      <p:by x="105000" y="105000"/>
                                    </p:animScale>
                                  </p:childTnLst>
                                </p:cTn>
                              </p:par>
                              <p:par>
                                <p:cTn id="91" presetID="26" presetClass="emph" presetSubtype="0" fill="hold" grpId="1" nodeType="withEffect">
                                  <p:stCondLst>
                                    <p:cond delay="0"/>
                                  </p:stCondLst>
                                  <p:childTnLst>
                                    <p:animEffect transition="out" filter="fade">
                                      <p:cBhvr>
                                        <p:cTn id="92" dur="500" tmFilter="0, 0; .2, .5; .8, .5; 1, 0"/>
                                        <p:tgtEl>
                                          <p:spTgt spid="39"/>
                                        </p:tgtEl>
                                      </p:cBhvr>
                                    </p:animEffect>
                                    <p:animScale>
                                      <p:cBhvr>
                                        <p:cTn id="93" dur="250" autoRev="1" fill="hold"/>
                                        <p:tgtEl>
                                          <p:spTgt spid="39"/>
                                        </p:tgtEl>
                                      </p:cBhvr>
                                      <p:by x="105000" y="105000"/>
                                    </p:animScale>
                                  </p:childTnLst>
                                </p:cTn>
                              </p:par>
                              <p:par>
                                <p:cTn id="94" presetID="26" presetClass="emph" presetSubtype="0" fill="hold" grpId="0" nodeType="withEffect">
                                  <p:stCondLst>
                                    <p:cond delay="0"/>
                                  </p:stCondLst>
                                  <p:childTnLst>
                                    <p:animEffect transition="out" filter="fade">
                                      <p:cBhvr>
                                        <p:cTn id="95" dur="500" tmFilter="0, 0; .2, .5; .8, .5; 1, 0"/>
                                        <p:tgtEl>
                                          <p:spTgt spid="84"/>
                                        </p:tgtEl>
                                      </p:cBhvr>
                                    </p:animEffect>
                                    <p:animScale>
                                      <p:cBhvr>
                                        <p:cTn id="96" dur="250" autoRev="1" fill="hold"/>
                                        <p:tgtEl>
                                          <p:spTgt spid="84"/>
                                        </p:tgtEl>
                                      </p:cBhvr>
                                      <p:by x="105000" y="105000"/>
                                    </p:animScale>
                                  </p:childTnLst>
                                </p:cTn>
                              </p:par>
                              <p:par>
                                <p:cTn id="97" presetID="26" presetClass="emph" presetSubtype="0" fill="hold" grpId="1" nodeType="withEffect">
                                  <p:stCondLst>
                                    <p:cond delay="0"/>
                                  </p:stCondLst>
                                  <p:childTnLst>
                                    <p:animEffect transition="out" filter="fade">
                                      <p:cBhvr>
                                        <p:cTn id="98" dur="500" tmFilter="0, 0; .2, .5; .8, .5; 1, 0"/>
                                        <p:tgtEl>
                                          <p:spTgt spid="38"/>
                                        </p:tgtEl>
                                      </p:cBhvr>
                                    </p:animEffect>
                                    <p:animScale>
                                      <p:cBhvr>
                                        <p:cTn id="99" dur="250" autoRev="1" fill="hold"/>
                                        <p:tgtEl>
                                          <p:spTgt spid="38"/>
                                        </p:tgtEl>
                                      </p:cBhvr>
                                      <p:by x="105000" y="105000"/>
                                    </p:animScale>
                                  </p:childTnLst>
                                </p:cTn>
                              </p:par>
                              <p:par>
                                <p:cTn id="100" presetID="22" presetClass="entr" presetSubtype="2" fill="hold" nodeType="with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right)">
                                      <p:cBhvr>
                                        <p:cTn id="102" dur="500"/>
                                        <p:tgtEl>
                                          <p:spTgt spid="51"/>
                                        </p:tgtEl>
                                      </p:cBhvr>
                                    </p:animEffect>
                                  </p:childTnLst>
                                </p:cTn>
                              </p:par>
                            </p:childTnLst>
                          </p:cTn>
                        </p:par>
                      </p:childTnLst>
                    </p:cTn>
                  </p:par>
                  <p:par>
                    <p:cTn id="103" fill="hold">
                      <p:stCondLst>
                        <p:cond delay="indefinite"/>
                      </p:stCondLst>
                      <p:childTnLst>
                        <p:par>
                          <p:cTn id="104" fill="hold">
                            <p:stCondLst>
                              <p:cond delay="0"/>
                            </p:stCondLst>
                            <p:childTnLst>
                              <p:par>
                                <p:cTn id="105" presetID="26" presetClass="emph" presetSubtype="0" fill="hold" nodeType="clickEffect">
                                  <p:stCondLst>
                                    <p:cond delay="0"/>
                                  </p:stCondLst>
                                  <p:childTnLst>
                                    <p:animEffect transition="out" filter="fade">
                                      <p:cBhvr>
                                        <p:cTn id="106" dur="500" tmFilter="0, 0; .2, .5; .8, .5; 1, 0"/>
                                        <p:tgtEl>
                                          <p:spTgt spid="16"/>
                                        </p:tgtEl>
                                      </p:cBhvr>
                                    </p:animEffect>
                                    <p:animScale>
                                      <p:cBhvr>
                                        <p:cTn id="107" dur="250" autoRev="1" fill="hold"/>
                                        <p:tgtEl>
                                          <p:spTgt spid="16"/>
                                        </p:tgtEl>
                                      </p:cBhvr>
                                      <p:by x="105000" y="105000"/>
                                    </p:animScale>
                                  </p:childTnLst>
                                </p:cTn>
                              </p:par>
                              <p:par>
                                <p:cTn id="108" presetID="26" presetClass="emph" presetSubtype="0" fill="hold" grpId="1" nodeType="withEffect">
                                  <p:stCondLst>
                                    <p:cond delay="0"/>
                                  </p:stCondLst>
                                  <p:childTnLst>
                                    <p:animEffect transition="out" filter="fade">
                                      <p:cBhvr>
                                        <p:cTn id="109" dur="500" tmFilter="0, 0; .2, .5; .8, .5; 1, 0"/>
                                        <p:tgtEl>
                                          <p:spTgt spid="48"/>
                                        </p:tgtEl>
                                      </p:cBhvr>
                                    </p:animEffect>
                                    <p:animScale>
                                      <p:cBhvr>
                                        <p:cTn id="110" dur="250" autoRev="1" fill="hold"/>
                                        <p:tgtEl>
                                          <p:spTgt spid="48"/>
                                        </p:tgtEl>
                                      </p:cBhvr>
                                      <p:by x="105000" y="105000"/>
                                    </p:animScale>
                                  </p:childTnLst>
                                </p:cTn>
                              </p:par>
                              <p:par>
                                <p:cTn id="111" presetID="26" presetClass="emph" presetSubtype="0" fill="hold" grpId="1" nodeType="withEffect">
                                  <p:stCondLst>
                                    <p:cond delay="0"/>
                                  </p:stCondLst>
                                  <p:childTnLst>
                                    <p:animEffect transition="out" filter="fade">
                                      <p:cBhvr>
                                        <p:cTn id="112" dur="500" tmFilter="0, 0; .2, .5; .8, .5; 1, 0"/>
                                        <p:tgtEl>
                                          <p:spTgt spid="34"/>
                                        </p:tgtEl>
                                      </p:cBhvr>
                                    </p:animEffect>
                                    <p:animScale>
                                      <p:cBhvr>
                                        <p:cTn id="113" dur="250" autoRev="1" fill="hold"/>
                                        <p:tgtEl>
                                          <p:spTgt spid="34"/>
                                        </p:tgtEl>
                                      </p:cBhvr>
                                      <p:by x="105000" y="105000"/>
                                    </p:animScale>
                                  </p:childTnLst>
                                </p:cTn>
                              </p:par>
                              <p:par>
                                <p:cTn id="114" presetID="26" presetClass="emph" presetSubtype="0" fill="hold" grpId="1" nodeType="withEffect">
                                  <p:stCondLst>
                                    <p:cond delay="0"/>
                                  </p:stCondLst>
                                  <p:childTnLst>
                                    <p:animEffect transition="out" filter="fade">
                                      <p:cBhvr>
                                        <p:cTn id="115" dur="500" tmFilter="0, 0; .2, .5; .8, .5; 1, 0"/>
                                        <p:tgtEl>
                                          <p:spTgt spid="42"/>
                                        </p:tgtEl>
                                      </p:cBhvr>
                                    </p:animEffect>
                                    <p:animScale>
                                      <p:cBhvr>
                                        <p:cTn id="116" dur="250" autoRev="1" fill="hold"/>
                                        <p:tgtEl>
                                          <p:spTgt spid="42"/>
                                        </p:tgtEl>
                                      </p:cBhvr>
                                      <p:by x="105000" y="105000"/>
                                    </p:animScale>
                                  </p:childTnLst>
                                </p:cTn>
                              </p:par>
                              <p:par>
                                <p:cTn id="117" presetID="26" presetClass="emph" presetSubtype="0" fill="hold" grpId="1" nodeType="withEffect">
                                  <p:stCondLst>
                                    <p:cond delay="0"/>
                                  </p:stCondLst>
                                  <p:childTnLst>
                                    <p:animEffect transition="out" filter="fade">
                                      <p:cBhvr>
                                        <p:cTn id="118" dur="500" tmFilter="0, 0; .2, .5; .8, .5; 1, 0"/>
                                        <p:tgtEl>
                                          <p:spTgt spid="35"/>
                                        </p:tgtEl>
                                      </p:cBhvr>
                                    </p:animEffect>
                                    <p:animScale>
                                      <p:cBhvr>
                                        <p:cTn id="119" dur="250" autoRev="1" fill="hold"/>
                                        <p:tgtEl>
                                          <p:spTgt spid="35"/>
                                        </p:tgtEl>
                                      </p:cBhvr>
                                      <p:by x="105000" y="105000"/>
                                    </p:animScale>
                                  </p:childTnLst>
                                </p:cTn>
                              </p:par>
                              <p:par>
                                <p:cTn id="120" presetID="26" presetClass="emph" presetSubtype="0" fill="hold" grpId="1" nodeType="withEffect">
                                  <p:stCondLst>
                                    <p:cond delay="0"/>
                                  </p:stCondLst>
                                  <p:childTnLst>
                                    <p:animEffect transition="out" filter="fade">
                                      <p:cBhvr>
                                        <p:cTn id="121" dur="500" tmFilter="0, 0; .2, .5; .8, .5; 1, 0"/>
                                        <p:tgtEl>
                                          <p:spTgt spid="43"/>
                                        </p:tgtEl>
                                      </p:cBhvr>
                                    </p:animEffect>
                                    <p:animScale>
                                      <p:cBhvr>
                                        <p:cTn id="122" dur="250" autoRev="1" fill="hold"/>
                                        <p:tgtEl>
                                          <p:spTgt spid="43"/>
                                        </p:tgtEl>
                                      </p:cBhvr>
                                      <p:by x="105000" y="105000"/>
                                    </p:animScale>
                                  </p:childTnLst>
                                </p:cTn>
                              </p:par>
                              <p:par>
                                <p:cTn id="123" presetID="26" presetClass="emph" presetSubtype="0" fill="hold" grpId="1" nodeType="withEffect">
                                  <p:stCondLst>
                                    <p:cond delay="0"/>
                                  </p:stCondLst>
                                  <p:childTnLst>
                                    <p:animEffect transition="out" filter="fade">
                                      <p:cBhvr>
                                        <p:cTn id="124" dur="500" tmFilter="0, 0; .2, .5; .8, .5; 1, 0"/>
                                        <p:tgtEl>
                                          <p:spTgt spid="36"/>
                                        </p:tgtEl>
                                      </p:cBhvr>
                                    </p:animEffect>
                                    <p:animScale>
                                      <p:cBhvr>
                                        <p:cTn id="125" dur="250" autoRev="1" fill="hold"/>
                                        <p:tgtEl>
                                          <p:spTgt spid="36"/>
                                        </p:tgtEl>
                                      </p:cBhvr>
                                      <p:by x="105000" y="105000"/>
                                    </p:animScale>
                                  </p:childTnLst>
                                </p:cTn>
                              </p:par>
                              <p:par>
                                <p:cTn id="126" presetID="26" presetClass="emph" presetSubtype="0" fill="hold" grpId="1" nodeType="withEffect">
                                  <p:stCondLst>
                                    <p:cond delay="0"/>
                                  </p:stCondLst>
                                  <p:childTnLst>
                                    <p:animEffect transition="out" filter="fade">
                                      <p:cBhvr>
                                        <p:cTn id="127" dur="500" tmFilter="0, 0; .2, .5; .8, .5; 1, 0"/>
                                        <p:tgtEl>
                                          <p:spTgt spid="44"/>
                                        </p:tgtEl>
                                      </p:cBhvr>
                                    </p:animEffect>
                                    <p:animScale>
                                      <p:cBhvr>
                                        <p:cTn id="128" dur="250" autoRev="1" fill="hold"/>
                                        <p:tgtEl>
                                          <p:spTgt spid="44"/>
                                        </p:tgtEl>
                                      </p:cBhvr>
                                      <p:by x="105000" y="105000"/>
                                    </p:animScale>
                                  </p:childTnLst>
                                </p:cTn>
                              </p:par>
                              <p:par>
                                <p:cTn id="129" presetID="26" presetClass="emph" presetSubtype="0" fill="hold" grpId="1" nodeType="withEffect">
                                  <p:stCondLst>
                                    <p:cond delay="0"/>
                                  </p:stCondLst>
                                  <p:childTnLst>
                                    <p:animEffect transition="out" filter="fade">
                                      <p:cBhvr>
                                        <p:cTn id="130" dur="500" tmFilter="0, 0; .2, .5; .8, .5; 1, 0"/>
                                        <p:tgtEl>
                                          <p:spTgt spid="37"/>
                                        </p:tgtEl>
                                      </p:cBhvr>
                                    </p:animEffect>
                                    <p:animScale>
                                      <p:cBhvr>
                                        <p:cTn id="131" dur="250" autoRev="1" fill="hold"/>
                                        <p:tgtEl>
                                          <p:spTgt spid="37"/>
                                        </p:tgtEl>
                                      </p:cBhvr>
                                      <p:by x="105000" y="105000"/>
                                    </p:animScale>
                                  </p:childTnLst>
                                </p:cTn>
                              </p:par>
                            </p:childTnLst>
                          </p:cTn>
                        </p:par>
                        <p:par>
                          <p:cTn id="132" fill="hold">
                            <p:stCondLst>
                              <p:cond delay="500"/>
                            </p:stCondLst>
                            <p:childTnLst>
                              <p:par>
                                <p:cTn id="133" presetID="1" presetClass="entr" presetSubtype="0" fill="hold" grpId="0" nodeType="afterEffect">
                                  <p:stCondLst>
                                    <p:cond delay="0"/>
                                  </p:stCondLst>
                                  <p:childTnLst>
                                    <p:set>
                                      <p:cBhvr>
                                        <p:cTn id="134" dur="1" fill="hold">
                                          <p:stCondLst>
                                            <p:cond delay="0"/>
                                          </p:stCondLst>
                                        </p:cTn>
                                        <p:tgtEl>
                                          <p:spTgt spid="4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6" presetClass="emph" presetSubtype="0" fill="hold" nodeType="clickEffect">
                                  <p:stCondLst>
                                    <p:cond delay="0"/>
                                  </p:stCondLst>
                                  <p:childTnLst>
                                    <p:animEffect transition="out" filter="fade">
                                      <p:cBhvr>
                                        <p:cTn id="146" dur="500" tmFilter="0, 0; .2, .5; .8, .5; 1, 0"/>
                                        <p:tgtEl>
                                          <p:spTgt spid="81"/>
                                        </p:tgtEl>
                                      </p:cBhvr>
                                    </p:animEffect>
                                    <p:animScale>
                                      <p:cBhvr>
                                        <p:cTn id="147" dur="250" autoRev="1" fill="hold"/>
                                        <p:tgtEl>
                                          <p:spTgt spid="81"/>
                                        </p:tgtEl>
                                      </p:cBhvr>
                                      <p:by x="105000" y="105000"/>
                                    </p:animScale>
                                  </p:childTnLst>
                                </p:cTn>
                              </p:par>
                              <p:par>
                                <p:cTn id="148" presetID="26" presetClass="emph" presetSubtype="0" fill="hold" grpId="2" nodeType="withEffect">
                                  <p:stCondLst>
                                    <p:cond delay="0"/>
                                  </p:stCondLst>
                                  <p:childTnLst>
                                    <p:animEffect transition="out" filter="fade">
                                      <p:cBhvr>
                                        <p:cTn id="149" dur="500" tmFilter="0, 0; .2, .5; .8, .5; 1, 0"/>
                                        <p:tgtEl>
                                          <p:spTgt spid="48"/>
                                        </p:tgtEl>
                                      </p:cBhvr>
                                    </p:animEffect>
                                    <p:animScale>
                                      <p:cBhvr>
                                        <p:cTn id="150" dur="250" autoRev="1" fill="hold"/>
                                        <p:tgtEl>
                                          <p:spTgt spid="48"/>
                                        </p:tgtEl>
                                      </p:cBhvr>
                                      <p:by x="105000" y="105000"/>
                                    </p:animScale>
                                  </p:childTnLst>
                                </p:cTn>
                              </p:par>
                              <p:par>
                                <p:cTn id="151" presetID="26" presetClass="emph" presetSubtype="0" fill="hold" grpId="2" nodeType="withEffect">
                                  <p:stCondLst>
                                    <p:cond delay="0"/>
                                  </p:stCondLst>
                                  <p:childTnLst>
                                    <p:animEffect transition="out" filter="fade">
                                      <p:cBhvr>
                                        <p:cTn id="152" dur="500" tmFilter="0, 0; .2, .5; .8, .5; 1, 0"/>
                                        <p:tgtEl>
                                          <p:spTgt spid="34"/>
                                        </p:tgtEl>
                                      </p:cBhvr>
                                    </p:animEffect>
                                    <p:animScale>
                                      <p:cBhvr>
                                        <p:cTn id="153" dur="250" autoRev="1" fill="hold"/>
                                        <p:tgtEl>
                                          <p:spTgt spid="34"/>
                                        </p:tgtEl>
                                      </p:cBhvr>
                                      <p:by x="105000" y="105000"/>
                                    </p:animScale>
                                  </p:childTnLst>
                                </p:cTn>
                              </p:par>
                              <p:par>
                                <p:cTn id="154" presetID="26" presetClass="emph" presetSubtype="0" fill="hold" grpId="2" nodeType="withEffect">
                                  <p:stCondLst>
                                    <p:cond delay="0"/>
                                  </p:stCondLst>
                                  <p:childTnLst>
                                    <p:animEffect transition="out" filter="fade">
                                      <p:cBhvr>
                                        <p:cTn id="155" dur="500" tmFilter="0, 0; .2, .5; .8, .5; 1, 0"/>
                                        <p:tgtEl>
                                          <p:spTgt spid="42"/>
                                        </p:tgtEl>
                                      </p:cBhvr>
                                    </p:animEffect>
                                    <p:animScale>
                                      <p:cBhvr>
                                        <p:cTn id="156" dur="250" autoRev="1" fill="hold"/>
                                        <p:tgtEl>
                                          <p:spTgt spid="42"/>
                                        </p:tgtEl>
                                      </p:cBhvr>
                                      <p:by x="105000" y="105000"/>
                                    </p:animScale>
                                  </p:childTnLst>
                                </p:cTn>
                              </p:par>
                              <p:par>
                                <p:cTn id="157" presetID="26" presetClass="emph" presetSubtype="0" fill="hold" grpId="2" nodeType="withEffect">
                                  <p:stCondLst>
                                    <p:cond delay="0"/>
                                  </p:stCondLst>
                                  <p:childTnLst>
                                    <p:animEffect transition="out" filter="fade">
                                      <p:cBhvr>
                                        <p:cTn id="158" dur="500" tmFilter="0, 0; .2, .5; .8, .5; 1, 0"/>
                                        <p:tgtEl>
                                          <p:spTgt spid="35"/>
                                        </p:tgtEl>
                                      </p:cBhvr>
                                    </p:animEffect>
                                    <p:animScale>
                                      <p:cBhvr>
                                        <p:cTn id="159" dur="250" autoRev="1" fill="hold"/>
                                        <p:tgtEl>
                                          <p:spTgt spid="35"/>
                                        </p:tgtEl>
                                      </p:cBhvr>
                                      <p:by x="105000" y="105000"/>
                                    </p:animScale>
                                  </p:childTnLst>
                                </p:cTn>
                              </p:par>
                              <p:par>
                                <p:cTn id="160" presetID="26" presetClass="emph" presetSubtype="0" fill="hold" grpId="2" nodeType="withEffect">
                                  <p:stCondLst>
                                    <p:cond delay="0"/>
                                  </p:stCondLst>
                                  <p:childTnLst>
                                    <p:animEffect transition="out" filter="fade">
                                      <p:cBhvr>
                                        <p:cTn id="161" dur="500" tmFilter="0, 0; .2, .5; .8, .5; 1, 0"/>
                                        <p:tgtEl>
                                          <p:spTgt spid="43"/>
                                        </p:tgtEl>
                                      </p:cBhvr>
                                    </p:animEffect>
                                    <p:animScale>
                                      <p:cBhvr>
                                        <p:cTn id="162" dur="250" autoRev="1" fill="hold"/>
                                        <p:tgtEl>
                                          <p:spTgt spid="43"/>
                                        </p:tgtEl>
                                      </p:cBhvr>
                                      <p:by x="105000" y="105000"/>
                                    </p:animScale>
                                  </p:childTnLst>
                                </p:cTn>
                              </p:par>
                              <p:par>
                                <p:cTn id="163" presetID="26" presetClass="emph" presetSubtype="0" fill="hold" grpId="2" nodeType="withEffect">
                                  <p:stCondLst>
                                    <p:cond delay="0"/>
                                  </p:stCondLst>
                                  <p:childTnLst>
                                    <p:animEffect transition="out" filter="fade">
                                      <p:cBhvr>
                                        <p:cTn id="164" dur="500" tmFilter="0, 0; .2, .5; .8, .5; 1, 0"/>
                                        <p:tgtEl>
                                          <p:spTgt spid="36"/>
                                        </p:tgtEl>
                                      </p:cBhvr>
                                    </p:animEffect>
                                    <p:animScale>
                                      <p:cBhvr>
                                        <p:cTn id="165" dur="250" autoRev="1" fill="hold"/>
                                        <p:tgtEl>
                                          <p:spTgt spid="36"/>
                                        </p:tgtEl>
                                      </p:cBhvr>
                                      <p:by x="105000" y="105000"/>
                                    </p:animScale>
                                  </p:childTnLst>
                                </p:cTn>
                              </p:par>
                              <p:par>
                                <p:cTn id="166" presetID="26" presetClass="emph" presetSubtype="0" fill="hold" grpId="2" nodeType="withEffect">
                                  <p:stCondLst>
                                    <p:cond delay="0"/>
                                  </p:stCondLst>
                                  <p:childTnLst>
                                    <p:animEffect transition="out" filter="fade">
                                      <p:cBhvr>
                                        <p:cTn id="167" dur="500" tmFilter="0, 0; .2, .5; .8, .5; 1, 0"/>
                                        <p:tgtEl>
                                          <p:spTgt spid="44"/>
                                        </p:tgtEl>
                                      </p:cBhvr>
                                    </p:animEffect>
                                    <p:animScale>
                                      <p:cBhvr>
                                        <p:cTn id="168" dur="250" autoRev="1" fill="hold"/>
                                        <p:tgtEl>
                                          <p:spTgt spid="44"/>
                                        </p:tgtEl>
                                      </p:cBhvr>
                                      <p:by x="105000" y="105000"/>
                                    </p:animScale>
                                  </p:childTnLst>
                                </p:cTn>
                              </p:par>
                              <p:par>
                                <p:cTn id="169" presetID="26" presetClass="emph" presetSubtype="0" fill="hold" grpId="2" nodeType="withEffect">
                                  <p:stCondLst>
                                    <p:cond delay="0"/>
                                  </p:stCondLst>
                                  <p:childTnLst>
                                    <p:animEffect transition="out" filter="fade">
                                      <p:cBhvr>
                                        <p:cTn id="170" dur="500" tmFilter="0, 0; .2, .5; .8, .5; 1, 0"/>
                                        <p:tgtEl>
                                          <p:spTgt spid="37"/>
                                        </p:tgtEl>
                                      </p:cBhvr>
                                    </p:animEffect>
                                    <p:animScale>
                                      <p:cBhvr>
                                        <p:cTn id="171" dur="250" autoRev="1" fill="hold"/>
                                        <p:tgtEl>
                                          <p:spTgt spid="37"/>
                                        </p:tgtEl>
                                      </p:cBhvr>
                                      <p:by x="105000" y="105000"/>
                                    </p:animScale>
                                  </p:childTnLst>
                                </p:cTn>
                              </p:par>
                            </p:childTnLst>
                          </p:cTn>
                        </p:par>
                        <p:par>
                          <p:cTn id="172" fill="hold">
                            <p:stCondLst>
                              <p:cond delay="500"/>
                            </p:stCondLst>
                            <p:childTnLst>
                              <p:par>
                                <p:cTn id="173" presetID="1" presetClass="entr" presetSubtype="0" fill="hold" nodeType="afterEffect">
                                  <p:stCondLst>
                                    <p:cond delay="0"/>
                                  </p:stCondLst>
                                  <p:childTnLst>
                                    <p:set>
                                      <p:cBhvr>
                                        <p:cTn id="174" dur="1" fill="hold">
                                          <p:stCondLst>
                                            <p:cond delay="0"/>
                                          </p:stCondLst>
                                        </p:cTn>
                                        <p:tgtEl>
                                          <p:spTgt spid="77"/>
                                        </p:tgtEl>
                                        <p:attrNameLst>
                                          <p:attrName>style.visibility</p:attrName>
                                        </p:attrNameLst>
                                      </p:cBhvr>
                                      <p:to>
                                        <p:strVal val="visible"/>
                                      </p:to>
                                    </p:set>
                                  </p:childTnLst>
                                </p:cTn>
                              </p:par>
                            </p:childTnLst>
                          </p:cTn>
                        </p:par>
                        <p:par>
                          <p:cTn id="175" fill="hold">
                            <p:stCondLst>
                              <p:cond delay="500"/>
                            </p:stCondLst>
                            <p:childTnLst>
                              <p:par>
                                <p:cTn id="176" presetID="26" presetClass="emph" presetSubtype="0" fill="hold" nodeType="afterEffect">
                                  <p:stCondLst>
                                    <p:cond delay="0"/>
                                  </p:stCondLst>
                                  <p:childTnLst>
                                    <p:animEffect transition="out" filter="fade">
                                      <p:cBhvr>
                                        <p:cTn id="177" dur="500" tmFilter="0, 0; .2, .5; .8, .5; 1, 0"/>
                                        <p:tgtEl>
                                          <p:spTgt spid="79"/>
                                        </p:tgtEl>
                                      </p:cBhvr>
                                    </p:animEffect>
                                    <p:animScale>
                                      <p:cBhvr>
                                        <p:cTn id="178" dur="250" autoRev="1" fill="hold"/>
                                        <p:tgtEl>
                                          <p:spTgt spid="79"/>
                                        </p:tgtEl>
                                      </p:cBhvr>
                                      <p:by x="105000" y="105000"/>
                                    </p:animScale>
                                  </p:childTnLst>
                                </p:cTn>
                              </p:par>
                              <p:par>
                                <p:cTn id="179" presetID="26" presetClass="emph" presetSubtype="0" fill="hold" grpId="3" nodeType="withEffect">
                                  <p:stCondLst>
                                    <p:cond delay="0"/>
                                  </p:stCondLst>
                                  <p:childTnLst>
                                    <p:animEffect transition="out" filter="fade">
                                      <p:cBhvr>
                                        <p:cTn id="180" dur="500" tmFilter="0, 0; .2, .5; .8, .5; 1, 0"/>
                                        <p:tgtEl>
                                          <p:spTgt spid="48"/>
                                        </p:tgtEl>
                                      </p:cBhvr>
                                    </p:animEffect>
                                    <p:animScale>
                                      <p:cBhvr>
                                        <p:cTn id="181" dur="250" autoRev="1" fill="hold"/>
                                        <p:tgtEl>
                                          <p:spTgt spid="48"/>
                                        </p:tgtEl>
                                      </p:cBhvr>
                                      <p:by x="105000" y="105000"/>
                                    </p:animScale>
                                  </p:childTnLst>
                                </p:cTn>
                              </p:par>
                              <p:par>
                                <p:cTn id="182" presetID="26" presetClass="emph" presetSubtype="0" fill="hold" grpId="3" nodeType="withEffect">
                                  <p:stCondLst>
                                    <p:cond delay="0"/>
                                  </p:stCondLst>
                                  <p:childTnLst>
                                    <p:animEffect transition="out" filter="fade">
                                      <p:cBhvr>
                                        <p:cTn id="183" dur="500" tmFilter="0, 0; .2, .5; .8, .5; 1, 0"/>
                                        <p:tgtEl>
                                          <p:spTgt spid="34"/>
                                        </p:tgtEl>
                                      </p:cBhvr>
                                    </p:animEffect>
                                    <p:animScale>
                                      <p:cBhvr>
                                        <p:cTn id="184" dur="250" autoRev="1" fill="hold"/>
                                        <p:tgtEl>
                                          <p:spTgt spid="34"/>
                                        </p:tgtEl>
                                      </p:cBhvr>
                                      <p:by x="105000" y="105000"/>
                                    </p:animScale>
                                  </p:childTnLst>
                                </p:cTn>
                              </p:par>
                              <p:par>
                                <p:cTn id="185" presetID="26" presetClass="emph" presetSubtype="0" fill="hold" grpId="3" nodeType="withEffect">
                                  <p:stCondLst>
                                    <p:cond delay="0"/>
                                  </p:stCondLst>
                                  <p:childTnLst>
                                    <p:animEffect transition="out" filter="fade">
                                      <p:cBhvr>
                                        <p:cTn id="186" dur="500" tmFilter="0, 0; .2, .5; .8, .5; 1, 0"/>
                                        <p:tgtEl>
                                          <p:spTgt spid="42"/>
                                        </p:tgtEl>
                                      </p:cBhvr>
                                    </p:animEffect>
                                    <p:animScale>
                                      <p:cBhvr>
                                        <p:cTn id="187" dur="250" autoRev="1" fill="hold"/>
                                        <p:tgtEl>
                                          <p:spTgt spid="42"/>
                                        </p:tgtEl>
                                      </p:cBhvr>
                                      <p:by x="105000" y="105000"/>
                                    </p:animScale>
                                  </p:childTnLst>
                                </p:cTn>
                              </p:par>
                              <p:par>
                                <p:cTn id="188" presetID="26" presetClass="emph" presetSubtype="0" fill="hold" grpId="3" nodeType="withEffect">
                                  <p:stCondLst>
                                    <p:cond delay="0"/>
                                  </p:stCondLst>
                                  <p:childTnLst>
                                    <p:animEffect transition="out" filter="fade">
                                      <p:cBhvr>
                                        <p:cTn id="189" dur="500" tmFilter="0, 0; .2, .5; .8, .5; 1, 0"/>
                                        <p:tgtEl>
                                          <p:spTgt spid="35"/>
                                        </p:tgtEl>
                                      </p:cBhvr>
                                    </p:animEffect>
                                    <p:animScale>
                                      <p:cBhvr>
                                        <p:cTn id="190" dur="250" autoRev="1" fill="hold"/>
                                        <p:tgtEl>
                                          <p:spTgt spid="35"/>
                                        </p:tgtEl>
                                      </p:cBhvr>
                                      <p:by x="105000" y="105000"/>
                                    </p:animScale>
                                  </p:childTnLst>
                                </p:cTn>
                              </p:par>
                              <p:par>
                                <p:cTn id="191" presetID="26" presetClass="emph" presetSubtype="0" fill="hold" grpId="3" nodeType="withEffect">
                                  <p:stCondLst>
                                    <p:cond delay="0"/>
                                  </p:stCondLst>
                                  <p:childTnLst>
                                    <p:animEffect transition="out" filter="fade">
                                      <p:cBhvr>
                                        <p:cTn id="192" dur="500" tmFilter="0, 0; .2, .5; .8, .5; 1, 0"/>
                                        <p:tgtEl>
                                          <p:spTgt spid="43"/>
                                        </p:tgtEl>
                                      </p:cBhvr>
                                    </p:animEffect>
                                    <p:animScale>
                                      <p:cBhvr>
                                        <p:cTn id="193" dur="250" autoRev="1" fill="hold"/>
                                        <p:tgtEl>
                                          <p:spTgt spid="43"/>
                                        </p:tgtEl>
                                      </p:cBhvr>
                                      <p:by x="105000" y="105000"/>
                                    </p:animScale>
                                  </p:childTnLst>
                                </p:cTn>
                              </p:par>
                              <p:par>
                                <p:cTn id="194" presetID="26" presetClass="emph" presetSubtype="0" fill="hold" grpId="3" nodeType="withEffect">
                                  <p:stCondLst>
                                    <p:cond delay="0"/>
                                  </p:stCondLst>
                                  <p:childTnLst>
                                    <p:animEffect transition="out" filter="fade">
                                      <p:cBhvr>
                                        <p:cTn id="195" dur="500" tmFilter="0, 0; .2, .5; .8, .5; 1, 0"/>
                                        <p:tgtEl>
                                          <p:spTgt spid="36"/>
                                        </p:tgtEl>
                                      </p:cBhvr>
                                    </p:animEffect>
                                    <p:animScale>
                                      <p:cBhvr>
                                        <p:cTn id="196" dur="250" autoRev="1" fill="hold"/>
                                        <p:tgtEl>
                                          <p:spTgt spid="36"/>
                                        </p:tgtEl>
                                      </p:cBhvr>
                                      <p:by x="105000" y="105000"/>
                                    </p:animScale>
                                  </p:childTnLst>
                                </p:cTn>
                              </p:par>
                              <p:par>
                                <p:cTn id="197" presetID="26" presetClass="emph" presetSubtype="0" fill="hold" grpId="3" nodeType="withEffect">
                                  <p:stCondLst>
                                    <p:cond delay="0"/>
                                  </p:stCondLst>
                                  <p:childTnLst>
                                    <p:animEffect transition="out" filter="fade">
                                      <p:cBhvr>
                                        <p:cTn id="198" dur="500" tmFilter="0, 0; .2, .5; .8, .5; 1, 0"/>
                                        <p:tgtEl>
                                          <p:spTgt spid="44"/>
                                        </p:tgtEl>
                                      </p:cBhvr>
                                    </p:animEffect>
                                    <p:animScale>
                                      <p:cBhvr>
                                        <p:cTn id="199" dur="250" autoRev="1" fill="hold"/>
                                        <p:tgtEl>
                                          <p:spTgt spid="44"/>
                                        </p:tgtEl>
                                      </p:cBhvr>
                                      <p:by x="105000" y="105000"/>
                                    </p:animScale>
                                  </p:childTnLst>
                                </p:cTn>
                              </p:par>
                              <p:par>
                                <p:cTn id="200" presetID="26" presetClass="emph" presetSubtype="0" fill="hold" grpId="3" nodeType="withEffect">
                                  <p:stCondLst>
                                    <p:cond delay="0"/>
                                  </p:stCondLst>
                                  <p:childTnLst>
                                    <p:animEffect transition="out" filter="fade">
                                      <p:cBhvr>
                                        <p:cTn id="201" dur="500" tmFilter="0, 0; .2, .5; .8, .5; 1, 0"/>
                                        <p:tgtEl>
                                          <p:spTgt spid="37"/>
                                        </p:tgtEl>
                                      </p:cBhvr>
                                    </p:animEffect>
                                    <p:animScale>
                                      <p:cBhvr>
                                        <p:cTn id="202" dur="250" autoRev="1" fill="hold"/>
                                        <p:tgtEl>
                                          <p:spTgt spid="37"/>
                                        </p:tgtEl>
                                      </p:cBhvr>
                                      <p:by x="105000" y="105000"/>
                                    </p:animScale>
                                  </p:childTnLst>
                                </p:cTn>
                              </p:par>
                            </p:childTnLst>
                          </p:cTn>
                        </p:par>
                        <p:par>
                          <p:cTn id="203" fill="hold">
                            <p:stCondLst>
                              <p:cond delay="1000"/>
                            </p:stCondLst>
                            <p:childTnLst>
                              <p:par>
                                <p:cTn id="204" presetID="1" presetClass="entr" presetSubtype="0" fill="hold" nodeType="afterEffect">
                                  <p:stCondLst>
                                    <p:cond delay="0"/>
                                  </p:stCondLst>
                                  <p:childTnLst>
                                    <p:set>
                                      <p:cBhvr>
                                        <p:cTn id="205" dur="1" fill="hold">
                                          <p:stCondLst>
                                            <p:cond delay="0"/>
                                          </p:stCondLst>
                                        </p:cTn>
                                        <p:tgtEl>
                                          <p:spTgt spid="78"/>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26" presetClass="emph" presetSubtype="0" fill="hold" nodeType="clickEffect">
                                  <p:stCondLst>
                                    <p:cond delay="0"/>
                                  </p:stCondLst>
                                  <p:childTnLst>
                                    <p:animEffect transition="out" filter="fade">
                                      <p:cBhvr>
                                        <p:cTn id="209" dur="500" tmFilter="0, 0; .2, .5; .8, .5; 1, 0"/>
                                        <p:tgtEl>
                                          <p:spTgt spid="21"/>
                                        </p:tgtEl>
                                      </p:cBhvr>
                                    </p:animEffect>
                                    <p:animScale>
                                      <p:cBhvr>
                                        <p:cTn id="210" dur="250" autoRev="1" fill="hold"/>
                                        <p:tgtEl>
                                          <p:spTgt spid="21"/>
                                        </p:tgtEl>
                                      </p:cBhvr>
                                      <p:by x="105000" y="105000"/>
                                    </p:animScale>
                                  </p:childTnLst>
                                </p:cTn>
                              </p:par>
                              <p:par>
                                <p:cTn id="211" presetID="26" presetClass="emph" presetSubtype="0" fill="hold" nodeType="withEffect">
                                  <p:stCondLst>
                                    <p:cond delay="0"/>
                                  </p:stCondLst>
                                  <p:childTnLst>
                                    <p:animEffect transition="out" filter="fade">
                                      <p:cBhvr>
                                        <p:cTn id="212" dur="500" tmFilter="0, 0; .2, .5; .8, .5; 1, 0"/>
                                        <p:tgtEl>
                                          <p:spTgt spid="77"/>
                                        </p:tgtEl>
                                      </p:cBhvr>
                                    </p:animEffect>
                                    <p:animScale>
                                      <p:cBhvr>
                                        <p:cTn id="213" dur="250" autoRev="1" fill="hold"/>
                                        <p:tgtEl>
                                          <p:spTgt spid="77"/>
                                        </p:tgtEl>
                                      </p:cBhvr>
                                      <p:by x="105000" y="105000"/>
                                    </p:animScale>
                                  </p:childTnLst>
                                </p:cTn>
                              </p:par>
                              <p:par>
                                <p:cTn id="214" presetID="26" presetClass="emph" presetSubtype="0" fill="hold" nodeType="withEffect">
                                  <p:stCondLst>
                                    <p:cond delay="0"/>
                                  </p:stCondLst>
                                  <p:childTnLst>
                                    <p:animEffect transition="out" filter="fade">
                                      <p:cBhvr>
                                        <p:cTn id="215" dur="500" tmFilter="0, 0; .2, .5; .8, .5; 1, 0"/>
                                        <p:tgtEl>
                                          <p:spTgt spid="78"/>
                                        </p:tgtEl>
                                      </p:cBhvr>
                                    </p:animEffect>
                                    <p:animScale>
                                      <p:cBhvr>
                                        <p:cTn id="216" dur="250" autoRev="1" fill="hold"/>
                                        <p:tgtEl>
                                          <p:spTgt spid="7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9" grpId="1" animBg="1"/>
      <p:bldP spid="45" grpId="0" animBg="1"/>
      <p:bldP spid="46" grpId="0" animBg="1"/>
      <p:bldP spid="47" grpId="0" animBg="1"/>
      <p:bldP spid="49" grpId="0" animBg="1"/>
      <p:bldP spid="57" grpId="0" build="p"/>
      <p:bldP spid="34" grpId="0" animBg="1"/>
      <p:bldP spid="34" grpId="1" animBg="1"/>
      <p:bldP spid="34" grpId="2" animBg="1"/>
      <p:bldP spid="34" grpId="3" animBg="1"/>
      <p:bldP spid="35" grpId="0" animBg="1"/>
      <p:bldP spid="35" grpId="1" animBg="1"/>
      <p:bldP spid="35" grpId="2" animBg="1"/>
      <p:bldP spid="35" grpId="3" animBg="1"/>
      <p:bldP spid="36" grpId="0" animBg="1"/>
      <p:bldP spid="36" grpId="1" animBg="1"/>
      <p:bldP spid="36" grpId="2" animBg="1"/>
      <p:bldP spid="36" grpId="3" animBg="1"/>
      <p:bldP spid="37" grpId="0" animBg="1"/>
      <p:bldP spid="37" grpId="1" animBg="1"/>
      <p:bldP spid="37" grpId="2" animBg="1"/>
      <p:bldP spid="37" grpId="3" animBg="1"/>
      <p:bldP spid="42" grpId="0" animBg="1"/>
      <p:bldP spid="42" grpId="1" animBg="1"/>
      <p:bldP spid="42" grpId="2" animBg="1"/>
      <p:bldP spid="42" grpId="3" animBg="1"/>
      <p:bldP spid="43" grpId="0" animBg="1"/>
      <p:bldP spid="43" grpId="1" animBg="1"/>
      <p:bldP spid="43" grpId="2" animBg="1"/>
      <p:bldP spid="43" grpId="3" animBg="1"/>
      <p:bldP spid="44" grpId="0" animBg="1"/>
      <p:bldP spid="44" grpId="1" animBg="1"/>
      <p:bldP spid="44" grpId="2" animBg="1"/>
      <p:bldP spid="44" grpId="3" animBg="1"/>
      <p:bldP spid="48" grpId="0" animBg="1"/>
      <p:bldP spid="48" grpId="1" animBg="1"/>
      <p:bldP spid="48" grpId="2" animBg="1"/>
      <p:bldP spid="48" grpId="3" animBg="1"/>
      <p:bldP spid="71" grpId="0"/>
      <p:bldP spid="72" grpId="0"/>
      <p:bldP spid="73" grpId="0"/>
      <p:bldP spid="76" grpId="0" animBg="1"/>
      <p:bldP spid="84"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29FE32BE-DA22-8B1D-90DC-B5F32C6AB815}"/>
              </a:ext>
            </a:extLst>
          </p:cNvPr>
          <p:cNvSpPr/>
          <p:nvPr/>
        </p:nvSpPr>
        <p:spPr>
          <a:xfrm>
            <a:off x="1176477" y="2075142"/>
            <a:ext cx="9701325" cy="387350"/>
          </a:xfrm>
          <a:prstGeom prst="rect">
            <a:avLst/>
          </a:prstGeom>
          <a:solidFill>
            <a:schemeClr val="bg2">
              <a:lumMod val="90000"/>
            </a:schemeClr>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B7CD7F8-AD75-DAE2-7664-DA0ADE6500FD}"/>
              </a:ext>
            </a:extLst>
          </p:cNvPr>
          <p:cNvSpPr/>
          <p:nvPr/>
        </p:nvSpPr>
        <p:spPr>
          <a:xfrm>
            <a:off x="1176477" y="5842270"/>
            <a:ext cx="9701325" cy="387350"/>
          </a:xfrm>
          <a:prstGeom prst="rect">
            <a:avLst/>
          </a:prstGeom>
          <a:solidFill>
            <a:schemeClr val="accent6">
              <a:lumMod val="20000"/>
              <a:lumOff val="80000"/>
            </a:schemeClr>
          </a:solidFill>
          <a:ln w="12700" cmpd="sng">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C25543E-1F85-E6D6-BE7C-1533977694FC}"/>
              </a:ext>
            </a:extLst>
          </p:cNvPr>
          <p:cNvSpPr>
            <a:spLocks noGrp="1"/>
          </p:cNvSpPr>
          <p:nvPr>
            <p:ph type="title"/>
          </p:nvPr>
        </p:nvSpPr>
        <p:spPr/>
        <p:txBody>
          <a:bodyPr>
            <a:normAutofit/>
          </a:bodyPr>
          <a:lstStyle/>
          <a:p>
            <a:r>
              <a:rPr kumimoji="1" lang="en-US" altLang="zh-CN" dirty="0"/>
              <a:t>Further optimization: Activation Cache</a:t>
            </a:r>
            <a:endParaRPr kumimoji="1" lang="zh-CN" altLang="en-US" dirty="0"/>
          </a:p>
        </p:txBody>
      </p:sp>
      <p:sp>
        <p:nvSpPr>
          <p:cNvPr id="34" name="矩形 33">
            <a:extLst>
              <a:ext uri="{FF2B5EF4-FFF2-40B4-BE49-F238E27FC236}">
                <a16:creationId xmlns:a16="http://schemas.microsoft.com/office/drawing/2014/main" id="{C578E12C-642F-BCF5-A756-31135D459F57}"/>
              </a:ext>
            </a:extLst>
          </p:cNvPr>
          <p:cNvSpPr/>
          <p:nvPr/>
        </p:nvSpPr>
        <p:spPr>
          <a:xfrm rot="16200000">
            <a:off x="2346940" y="3340622"/>
            <a:ext cx="1654175" cy="3879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p>
        </p:txBody>
      </p:sp>
      <p:sp>
        <p:nvSpPr>
          <p:cNvPr id="35" name="矩形 34">
            <a:extLst>
              <a:ext uri="{FF2B5EF4-FFF2-40B4-BE49-F238E27FC236}">
                <a16:creationId xmlns:a16="http://schemas.microsoft.com/office/drawing/2014/main" id="{D77848A2-3BA6-B005-AF35-D30F192DDCD9}"/>
              </a:ext>
            </a:extLst>
          </p:cNvPr>
          <p:cNvSpPr/>
          <p:nvPr/>
        </p:nvSpPr>
        <p:spPr>
          <a:xfrm rot="16200000">
            <a:off x="3373735" y="3340622"/>
            <a:ext cx="1654175" cy="3879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endParaRPr lang="en-US" altLang="zh-CN" dirty="0"/>
          </a:p>
        </p:txBody>
      </p:sp>
      <p:sp>
        <p:nvSpPr>
          <p:cNvPr id="36" name="矩形 35">
            <a:extLst>
              <a:ext uri="{FF2B5EF4-FFF2-40B4-BE49-F238E27FC236}">
                <a16:creationId xmlns:a16="http://schemas.microsoft.com/office/drawing/2014/main" id="{C069119D-D063-40C5-2F1D-FAF1A376E98A}"/>
              </a:ext>
            </a:extLst>
          </p:cNvPr>
          <p:cNvSpPr/>
          <p:nvPr/>
        </p:nvSpPr>
        <p:spPr>
          <a:xfrm rot="16200000">
            <a:off x="4400530" y="3338717"/>
            <a:ext cx="1654175" cy="3879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endParaRPr lang="en-US" altLang="zh-CN" dirty="0"/>
          </a:p>
        </p:txBody>
      </p:sp>
      <p:sp>
        <p:nvSpPr>
          <p:cNvPr id="37" name="矩形 36">
            <a:extLst>
              <a:ext uri="{FF2B5EF4-FFF2-40B4-BE49-F238E27FC236}">
                <a16:creationId xmlns:a16="http://schemas.microsoft.com/office/drawing/2014/main" id="{5999B8C2-1642-148B-1938-912819014AA9}"/>
              </a:ext>
            </a:extLst>
          </p:cNvPr>
          <p:cNvSpPr/>
          <p:nvPr/>
        </p:nvSpPr>
        <p:spPr>
          <a:xfrm rot="16200000">
            <a:off x="5427325" y="3340622"/>
            <a:ext cx="1654175" cy="3879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endParaRPr lang="en-US" altLang="zh-CN" dirty="0"/>
          </a:p>
        </p:txBody>
      </p:sp>
      <p:sp>
        <p:nvSpPr>
          <p:cNvPr id="38" name="矩形 37">
            <a:extLst>
              <a:ext uri="{FF2B5EF4-FFF2-40B4-BE49-F238E27FC236}">
                <a16:creationId xmlns:a16="http://schemas.microsoft.com/office/drawing/2014/main" id="{F5DF1A49-1376-9A6C-CFDF-0A4CE8F0577D}"/>
              </a:ext>
            </a:extLst>
          </p:cNvPr>
          <p:cNvSpPr/>
          <p:nvPr/>
        </p:nvSpPr>
        <p:spPr>
          <a:xfrm rot="16200000">
            <a:off x="6454120" y="3339352"/>
            <a:ext cx="1654175" cy="387985"/>
          </a:xfrm>
          <a:prstGeom prst="rect">
            <a:avLst/>
          </a:prstGeom>
          <a:gradFill>
            <a:gsLst>
              <a:gs pos="0">
                <a:srgbClr val="E30000"/>
              </a:gs>
              <a:gs pos="100000">
                <a:srgbClr val="760303"/>
              </a:gs>
            </a:gsLst>
            <a:lin ang="81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p>
        </p:txBody>
      </p:sp>
      <p:sp>
        <p:nvSpPr>
          <p:cNvPr id="39" name="矩形 38">
            <a:extLst>
              <a:ext uri="{FF2B5EF4-FFF2-40B4-BE49-F238E27FC236}">
                <a16:creationId xmlns:a16="http://schemas.microsoft.com/office/drawing/2014/main" id="{EA937842-7494-0918-1058-3888D3F2E711}"/>
              </a:ext>
            </a:extLst>
          </p:cNvPr>
          <p:cNvSpPr/>
          <p:nvPr/>
        </p:nvSpPr>
        <p:spPr>
          <a:xfrm rot="16200000">
            <a:off x="7480915" y="3339352"/>
            <a:ext cx="1654175" cy="387985"/>
          </a:xfrm>
          <a:prstGeom prst="rect">
            <a:avLst/>
          </a:prstGeom>
          <a:gradFill>
            <a:gsLst>
              <a:gs pos="0">
                <a:srgbClr val="E30000"/>
              </a:gs>
              <a:gs pos="100000">
                <a:srgbClr val="760303"/>
              </a:gs>
            </a:gsLst>
            <a:lin ang="81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Transformer</a:t>
            </a:r>
            <a:endParaRPr lang="en-US" altLang="zh-CN" dirty="0"/>
          </a:p>
        </p:txBody>
      </p:sp>
      <p:cxnSp>
        <p:nvCxnSpPr>
          <p:cNvPr id="40" name="直接箭头连接符 15">
            <a:extLst>
              <a:ext uri="{FF2B5EF4-FFF2-40B4-BE49-F238E27FC236}">
                <a16:creationId xmlns:a16="http://schemas.microsoft.com/office/drawing/2014/main" id="{5A7F083C-E5E5-A5E8-ABA3-8FD6DDEEDEBE}"/>
              </a:ext>
            </a:extLst>
          </p:cNvPr>
          <p:cNvCxnSpPr>
            <a:cxnSpLocks/>
          </p:cNvCxnSpPr>
          <p:nvPr/>
        </p:nvCxnSpPr>
        <p:spPr>
          <a:xfrm>
            <a:off x="2588821" y="2160867"/>
            <a:ext cx="6638344" cy="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圆角矩形 40">
            <a:extLst>
              <a:ext uri="{FF2B5EF4-FFF2-40B4-BE49-F238E27FC236}">
                <a16:creationId xmlns:a16="http://schemas.microsoft.com/office/drawing/2014/main" id="{B99E8F7B-6F3D-52AC-DA6B-88D065821C4F}"/>
              </a:ext>
            </a:extLst>
          </p:cNvPr>
          <p:cNvSpPr/>
          <p:nvPr/>
        </p:nvSpPr>
        <p:spPr>
          <a:xfrm>
            <a:off x="2781915" y="5333001"/>
            <a:ext cx="5915660" cy="40195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Disk Cache</a:t>
            </a:r>
          </a:p>
        </p:txBody>
      </p:sp>
      <p:sp>
        <p:nvSpPr>
          <p:cNvPr id="42" name="右箭头 41">
            <a:extLst>
              <a:ext uri="{FF2B5EF4-FFF2-40B4-BE49-F238E27FC236}">
                <a16:creationId xmlns:a16="http://schemas.microsoft.com/office/drawing/2014/main" id="{2E0CFC68-0B86-DF93-FD2D-AD038DF82A39}"/>
              </a:ext>
            </a:extLst>
          </p:cNvPr>
          <p:cNvSpPr/>
          <p:nvPr/>
        </p:nvSpPr>
        <p:spPr>
          <a:xfrm>
            <a:off x="3402310" y="333427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a:extLst>
              <a:ext uri="{FF2B5EF4-FFF2-40B4-BE49-F238E27FC236}">
                <a16:creationId xmlns:a16="http://schemas.microsoft.com/office/drawing/2014/main" id="{5C459F9E-C59D-BCEA-5801-F584FD052B21}"/>
              </a:ext>
            </a:extLst>
          </p:cNvPr>
          <p:cNvSpPr/>
          <p:nvPr/>
        </p:nvSpPr>
        <p:spPr>
          <a:xfrm>
            <a:off x="4427835" y="334570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a:extLst>
              <a:ext uri="{FF2B5EF4-FFF2-40B4-BE49-F238E27FC236}">
                <a16:creationId xmlns:a16="http://schemas.microsoft.com/office/drawing/2014/main" id="{7DF27C72-EE22-533E-1BF6-35A48D95BB02}"/>
              </a:ext>
            </a:extLst>
          </p:cNvPr>
          <p:cNvSpPr/>
          <p:nvPr/>
        </p:nvSpPr>
        <p:spPr>
          <a:xfrm>
            <a:off x="5453360" y="333427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a:extLst>
              <a:ext uri="{FF2B5EF4-FFF2-40B4-BE49-F238E27FC236}">
                <a16:creationId xmlns:a16="http://schemas.microsoft.com/office/drawing/2014/main" id="{15AD709F-FA8C-F30A-0335-648A0A700A6A}"/>
              </a:ext>
            </a:extLst>
          </p:cNvPr>
          <p:cNvSpPr/>
          <p:nvPr/>
        </p:nvSpPr>
        <p:spPr>
          <a:xfrm>
            <a:off x="6482060" y="333427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右箭头 45">
            <a:extLst>
              <a:ext uri="{FF2B5EF4-FFF2-40B4-BE49-F238E27FC236}">
                <a16:creationId xmlns:a16="http://schemas.microsoft.com/office/drawing/2014/main" id="{5C5B9EC5-E621-8EF1-2A93-7A31B495B987}"/>
              </a:ext>
            </a:extLst>
          </p:cNvPr>
          <p:cNvSpPr/>
          <p:nvPr/>
        </p:nvSpPr>
        <p:spPr>
          <a:xfrm>
            <a:off x="7508220" y="333427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下箭头 46">
            <a:extLst>
              <a:ext uri="{FF2B5EF4-FFF2-40B4-BE49-F238E27FC236}">
                <a16:creationId xmlns:a16="http://schemas.microsoft.com/office/drawing/2014/main" id="{4BCA33F8-03E8-D605-CADE-5AFCF90A0429}"/>
              </a:ext>
            </a:extLst>
          </p:cNvPr>
          <p:cNvSpPr/>
          <p:nvPr/>
        </p:nvSpPr>
        <p:spPr>
          <a:xfrm>
            <a:off x="5967075" y="4402341"/>
            <a:ext cx="574040" cy="823345"/>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右箭头 47">
            <a:extLst>
              <a:ext uri="{FF2B5EF4-FFF2-40B4-BE49-F238E27FC236}">
                <a16:creationId xmlns:a16="http://schemas.microsoft.com/office/drawing/2014/main" id="{DEE19B3B-06A2-327C-7DA4-1CB15D29D374}"/>
              </a:ext>
            </a:extLst>
          </p:cNvPr>
          <p:cNvSpPr/>
          <p:nvPr/>
        </p:nvSpPr>
        <p:spPr>
          <a:xfrm>
            <a:off x="2376785" y="334570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a:extLst>
              <a:ext uri="{FF2B5EF4-FFF2-40B4-BE49-F238E27FC236}">
                <a16:creationId xmlns:a16="http://schemas.microsoft.com/office/drawing/2014/main" id="{60842B53-CF01-A150-B6C4-DC6D53BF16F3}"/>
              </a:ext>
            </a:extLst>
          </p:cNvPr>
          <p:cNvSpPr/>
          <p:nvPr/>
        </p:nvSpPr>
        <p:spPr>
          <a:xfrm>
            <a:off x="8543905" y="3345702"/>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39E1E141-BFAB-06A5-2F65-4469BF63218D}"/>
              </a:ext>
            </a:extLst>
          </p:cNvPr>
          <p:cNvSpPr txBox="1"/>
          <p:nvPr/>
        </p:nvSpPr>
        <p:spPr>
          <a:xfrm>
            <a:off x="1490980" y="2083397"/>
            <a:ext cx="1377315" cy="368300"/>
          </a:xfrm>
          <a:prstGeom prst="rect">
            <a:avLst/>
          </a:prstGeom>
          <a:noFill/>
        </p:spPr>
        <p:txBody>
          <a:bodyPr wrap="square" rtlCol="0">
            <a:spAutoFit/>
          </a:bodyPr>
          <a:lstStyle/>
          <a:p>
            <a:r>
              <a:rPr lang="en-US" altLang="zh-CN" dirty="0">
                <a:latin typeface="Times New Roman Regular" panose="02020603050405020304" charset="0"/>
                <a:cs typeface="Times New Roman Regular" panose="02020603050405020304" charset="0"/>
              </a:rPr>
              <a:t>w/o cache</a:t>
            </a:r>
          </a:p>
        </p:txBody>
      </p:sp>
      <p:cxnSp>
        <p:nvCxnSpPr>
          <p:cNvPr id="51" name="直接箭头连接符 5">
            <a:extLst>
              <a:ext uri="{FF2B5EF4-FFF2-40B4-BE49-F238E27FC236}">
                <a16:creationId xmlns:a16="http://schemas.microsoft.com/office/drawing/2014/main" id="{BEAFB57A-2945-EB1A-2219-EB6913FA6CF2}"/>
              </a:ext>
            </a:extLst>
          </p:cNvPr>
          <p:cNvCxnSpPr/>
          <p:nvPr/>
        </p:nvCxnSpPr>
        <p:spPr>
          <a:xfrm flipH="1">
            <a:off x="7052925" y="2344382"/>
            <a:ext cx="2139315" cy="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21">
            <a:extLst>
              <a:ext uri="{FF2B5EF4-FFF2-40B4-BE49-F238E27FC236}">
                <a16:creationId xmlns:a16="http://schemas.microsoft.com/office/drawing/2014/main" id="{2FD9E526-2F90-8A4A-32C7-80C896C7D3AD}"/>
              </a:ext>
            </a:extLst>
          </p:cNvPr>
          <p:cNvCxnSpPr/>
          <p:nvPr/>
        </p:nvCxnSpPr>
        <p:spPr>
          <a:xfrm>
            <a:off x="7415530" y="5927995"/>
            <a:ext cx="2169160" cy="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EEB8AF36-2D8E-3B86-177E-91F3031E9D4B}"/>
              </a:ext>
            </a:extLst>
          </p:cNvPr>
          <p:cNvSpPr txBox="1"/>
          <p:nvPr/>
        </p:nvSpPr>
        <p:spPr>
          <a:xfrm>
            <a:off x="1168616" y="5850525"/>
            <a:ext cx="1700950" cy="368300"/>
          </a:xfrm>
          <a:prstGeom prst="rect">
            <a:avLst/>
          </a:prstGeom>
          <a:noFill/>
        </p:spPr>
        <p:txBody>
          <a:bodyPr wrap="square" rtlCol="0">
            <a:spAutoFit/>
          </a:bodyPr>
          <a:lstStyle/>
          <a:p>
            <a:r>
              <a:rPr lang="en-US" altLang="zh-CN">
                <a:latin typeface="Times New Roman Regular" panose="02020603050405020304" charset="0"/>
                <a:cs typeface="Times New Roman Regular" panose="02020603050405020304" charset="0"/>
              </a:rPr>
              <a:t>w/   cache</a:t>
            </a:r>
          </a:p>
        </p:txBody>
      </p:sp>
      <p:cxnSp>
        <p:nvCxnSpPr>
          <p:cNvPr id="55" name="直接箭头连接符 23">
            <a:extLst>
              <a:ext uri="{FF2B5EF4-FFF2-40B4-BE49-F238E27FC236}">
                <a16:creationId xmlns:a16="http://schemas.microsoft.com/office/drawing/2014/main" id="{AB176C5D-239E-664C-5D15-CC20FC319A75}"/>
              </a:ext>
            </a:extLst>
          </p:cNvPr>
          <p:cNvCxnSpPr/>
          <p:nvPr/>
        </p:nvCxnSpPr>
        <p:spPr>
          <a:xfrm flipH="1">
            <a:off x="7410450" y="6111510"/>
            <a:ext cx="2139315" cy="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内容占位符 2">
            <a:extLst>
              <a:ext uri="{FF2B5EF4-FFF2-40B4-BE49-F238E27FC236}">
                <a16:creationId xmlns:a16="http://schemas.microsoft.com/office/drawing/2014/main" id="{D20682E6-B84D-E4DA-D257-50C2BA4FFBDE}"/>
              </a:ext>
            </a:extLst>
          </p:cNvPr>
          <p:cNvSpPr>
            <a:spLocks noGrp="1"/>
          </p:cNvSpPr>
          <p:nvPr>
            <p:ph idx="1"/>
          </p:nvPr>
        </p:nvSpPr>
        <p:spPr>
          <a:xfrm>
            <a:off x="752856" y="1408569"/>
            <a:ext cx="10600944" cy="508000"/>
          </a:xfrm>
        </p:spPr>
        <p:txBody>
          <a:bodyPr>
            <a:normAutofit fontScale="92500"/>
          </a:bodyPr>
          <a:lstStyle/>
          <a:p>
            <a:pPr marL="0" indent="0" algn="ctr">
              <a:buNone/>
            </a:pPr>
            <a:r>
              <a:rPr kumimoji="1" lang="en-US" altLang="zh-CN" sz="2400" b="1" dirty="0">
                <a:latin typeface="Microsoft YaHei" panose="020B0503020204020204" pitchFamily="34" charset="-122"/>
                <a:ea typeface="Microsoft YaHei" panose="020B0503020204020204" pitchFamily="34" charset="-122"/>
              </a:rPr>
              <a:t>An unique opportunity: </a:t>
            </a:r>
            <a:r>
              <a:rPr kumimoji="1" lang="en-US" altLang="zh-CN" sz="2400" dirty="0">
                <a:latin typeface="Microsoft YaHei" panose="020B0503020204020204" pitchFamily="34" charset="-122"/>
                <a:ea typeface="Microsoft YaHei" panose="020B0503020204020204" pitchFamily="34" charset="-122"/>
              </a:rPr>
              <a:t>Most of the Transformer parameters are freezing.</a:t>
            </a:r>
            <a:endParaRPr kumimoji="1" lang="zh-CN" altLang="en-US" sz="2400" dirty="0">
              <a:latin typeface="Microsoft YaHei" panose="020B0503020204020204" pitchFamily="34" charset="-122"/>
              <a:ea typeface="Microsoft YaHei" panose="020B0503020204020204" pitchFamily="34" charset="-122"/>
            </a:endParaRPr>
          </a:p>
        </p:txBody>
      </p:sp>
      <p:sp>
        <p:nvSpPr>
          <p:cNvPr id="58" name="矩形 57">
            <a:extLst>
              <a:ext uri="{FF2B5EF4-FFF2-40B4-BE49-F238E27FC236}">
                <a16:creationId xmlns:a16="http://schemas.microsoft.com/office/drawing/2014/main" id="{BCDA0B7C-09FA-8B85-0BC8-3DA4FE95D899}"/>
              </a:ext>
            </a:extLst>
          </p:cNvPr>
          <p:cNvSpPr/>
          <p:nvPr/>
        </p:nvSpPr>
        <p:spPr>
          <a:xfrm>
            <a:off x="8752184" y="2599920"/>
            <a:ext cx="969553" cy="60934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Times New Roman Regular" panose="02020603050405020304" charset="0"/>
              </a:rPr>
              <a:t>Layer</a:t>
            </a:r>
          </a:p>
          <a:p>
            <a:pPr algn="ctr"/>
            <a:r>
              <a:rPr lang="en-US" altLang="zh-CN" dirty="0">
                <a:cs typeface="Times New Roman Regular" panose="02020603050405020304" charset="0"/>
              </a:rPr>
              <a:t>freezing</a:t>
            </a:r>
          </a:p>
        </p:txBody>
      </p:sp>
      <p:sp>
        <p:nvSpPr>
          <p:cNvPr id="62" name="矩形 61">
            <a:extLst>
              <a:ext uri="{FF2B5EF4-FFF2-40B4-BE49-F238E27FC236}">
                <a16:creationId xmlns:a16="http://schemas.microsoft.com/office/drawing/2014/main" id="{2DD27881-B74D-DFD8-84FD-E1BDD46630AB}"/>
              </a:ext>
            </a:extLst>
          </p:cNvPr>
          <p:cNvSpPr/>
          <p:nvPr/>
        </p:nvSpPr>
        <p:spPr>
          <a:xfrm>
            <a:off x="9786797" y="2599920"/>
            <a:ext cx="969552" cy="602660"/>
          </a:xfrm>
          <a:prstGeom prst="rect">
            <a:avLst/>
          </a:prstGeom>
          <a:gradFill>
            <a:gsLst>
              <a:gs pos="0">
                <a:srgbClr val="E30000"/>
              </a:gs>
              <a:gs pos="100000">
                <a:srgbClr val="760303"/>
              </a:gs>
            </a:gsLst>
            <a:lin ang="81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Adapter tuning</a:t>
            </a:r>
          </a:p>
        </p:txBody>
      </p:sp>
      <p:sp>
        <p:nvSpPr>
          <p:cNvPr id="64" name="矩形 63">
            <a:extLst>
              <a:ext uri="{FF2B5EF4-FFF2-40B4-BE49-F238E27FC236}">
                <a16:creationId xmlns:a16="http://schemas.microsoft.com/office/drawing/2014/main" id="{968657CE-35BB-48D2-0200-D5555269338D}"/>
              </a:ext>
            </a:extLst>
          </p:cNvPr>
          <p:cNvSpPr/>
          <p:nvPr/>
        </p:nvSpPr>
        <p:spPr>
          <a:xfrm>
            <a:off x="8697575" y="2530460"/>
            <a:ext cx="2180227" cy="756837"/>
          </a:xfrm>
          <a:prstGeom prst="rect">
            <a:avLst/>
          </a:prstGeom>
          <a:noFill/>
          <a:ln w="12700" cmpd="sng">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a:extLst>
              <a:ext uri="{FF2B5EF4-FFF2-40B4-BE49-F238E27FC236}">
                <a16:creationId xmlns:a16="http://schemas.microsoft.com/office/drawing/2014/main" id="{E7BDA9F6-6E40-AF44-9811-F3884E065762}"/>
              </a:ext>
            </a:extLst>
          </p:cNvPr>
          <p:cNvPicPr>
            <a:picLocks noChangeAspect="1"/>
          </p:cNvPicPr>
          <p:nvPr/>
        </p:nvPicPr>
        <p:blipFill>
          <a:blip r:embed="rId4"/>
          <a:stretch>
            <a:fillRect/>
          </a:stretch>
        </p:blipFill>
        <p:spPr>
          <a:xfrm>
            <a:off x="7117294" y="2497373"/>
            <a:ext cx="367534" cy="367534"/>
          </a:xfrm>
          <a:prstGeom prst="rect">
            <a:avLst/>
          </a:prstGeom>
        </p:spPr>
      </p:pic>
      <p:pic>
        <p:nvPicPr>
          <p:cNvPr id="11" name="图片 10">
            <a:extLst>
              <a:ext uri="{FF2B5EF4-FFF2-40B4-BE49-F238E27FC236}">
                <a16:creationId xmlns:a16="http://schemas.microsoft.com/office/drawing/2014/main" id="{B2EBBB06-FF49-CC49-8D1C-6C063F68BE8F}"/>
              </a:ext>
            </a:extLst>
          </p:cNvPr>
          <p:cNvPicPr>
            <a:picLocks noChangeAspect="1"/>
          </p:cNvPicPr>
          <p:nvPr/>
        </p:nvPicPr>
        <p:blipFill>
          <a:blip r:embed="rId5"/>
          <a:stretch>
            <a:fillRect/>
          </a:stretch>
        </p:blipFill>
        <p:spPr>
          <a:xfrm>
            <a:off x="6133484" y="4595067"/>
            <a:ext cx="255546" cy="255546"/>
          </a:xfrm>
          <a:prstGeom prst="rect">
            <a:avLst/>
          </a:prstGeom>
        </p:spPr>
      </p:pic>
      <p:pic>
        <p:nvPicPr>
          <p:cNvPr id="60" name="图片 59">
            <a:extLst>
              <a:ext uri="{FF2B5EF4-FFF2-40B4-BE49-F238E27FC236}">
                <a16:creationId xmlns:a16="http://schemas.microsoft.com/office/drawing/2014/main" id="{DE8B1CF4-23A4-0C45-92CF-8EDB91800A46}"/>
              </a:ext>
            </a:extLst>
          </p:cNvPr>
          <p:cNvPicPr>
            <a:picLocks noChangeAspect="1"/>
          </p:cNvPicPr>
          <p:nvPr/>
        </p:nvPicPr>
        <p:blipFill>
          <a:blip r:embed="rId6"/>
          <a:stretch>
            <a:fillRect/>
          </a:stretch>
        </p:blipFill>
        <p:spPr>
          <a:xfrm>
            <a:off x="3025708" y="2561580"/>
            <a:ext cx="312233" cy="312233"/>
          </a:xfrm>
          <a:prstGeom prst="rect">
            <a:avLst/>
          </a:prstGeom>
        </p:spPr>
      </p:pic>
      <p:pic>
        <p:nvPicPr>
          <p:cNvPr id="61" name="图片 60">
            <a:extLst>
              <a:ext uri="{FF2B5EF4-FFF2-40B4-BE49-F238E27FC236}">
                <a16:creationId xmlns:a16="http://schemas.microsoft.com/office/drawing/2014/main" id="{56523937-F8BE-A841-AF6C-F51BD895C593}"/>
              </a:ext>
            </a:extLst>
          </p:cNvPr>
          <p:cNvPicPr>
            <a:picLocks noChangeAspect="1"/>
          </p:cNvPicPr>
          <p:nvPr/>
        </p:nvPicPr>
        <p:blipFill>
          <a:blip r:embed="rId4"/>
          <a:stretch>
            <a:fillRect/>
          </a:stretch>
        </p:blipFill>
        <p:spPr>
          <a:xfrm>
            <a:off x="8137093" y="2518959"/>
            <a:ext cx="367534" cy="367534"/>
          </a:xfrm>
          <a:prstGeom prst="rect">
            <a:avLst/>
          </a:prstGeom>
        </p:spPr>
      </p:pic>
      <p:sp>
        <p:nvSpPr>
          <p:cNvPr id="66" name="下箭头 65">
            <a:extLst>
              <a:ext uri="{FF2B5EF4-FFF2-40B4-BE49-F238E27FC236}">
                <a16:creationId xmlns:a16="http://schemas.microsoft.com/office/drawing/2014/main" id="{211CD8A5-6882-3342-A727-68DE79DDD944}"/>
              </a:ext>
            </a:extLst>
          </p:cNvPr>
          <p:cNvSpPr/>
          <p:nvPr/>
        </p:nvSpPr>
        <p:spPr>
          <a:xfrm rot="10800000">
            <a:off x="6988752" y="4409903"/>
            <a:ext cx="574040" cy="815783"/>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a:extLst>
              <a:ext uri="{FF2B5EF4-FFF2-40B4-BE49-F238E27FC236}">
                <a16:creationId xmlns:a16="http://schemas.microsoft.com/office/drawing/2014/main" id="{4223FD97-221D-D945-9731-7F5877FDBC6A}"/>
              </a:ext>
            </a:extLst>
          </p:cNvPr>
          <p:cNvPicPr>
            <a:picLocks noChangeAspect="1"/>
          </p:cNvPicPr>
          <p:nvPr/>
        </p:nvPicPr>
        <p:blipFill>
          <a:blip r:embed="rId5"/>
          <a:stretch>
            <a:fillRect/>
          </a:stretch>
        </p:blipFill>
        <p:spPr>
          <a:xfrm>
            <a:off x="7147999" y="4638740"/>
            <a:ext cx="255546" cy="255546"/>
          </a:xfrm>
          <a:prstGeom prst="rect">
            <a:avLst/>
          </a:prstGeom>
        </p:spPr>
      </p:pic>
      <p:pic>
        <p:nvPicPr>
          <p:cNvPr id="68" name="图片 67">
            <a:extLst>
              <a:ext uri="{FF2B5EF4-FFF2-40B4-BE49-F238E27FC236}">
                <a16:creationId xmlns:a16="http://schemas.microsoft.com/office/drawing/2014/main" id="{7E4EDEA6-E956-3E4B-91DC-35BB999A38F7}"/>
              </a:ext>
            </a:extLst>
          </p:cNvPr>
          <p:cNvPicPr>
            <a:picLocks noChangeAspect="1"/>
          </p:cNvPicPr>
          <p:nvPr/>
        </p:nvPicPr>
        <p:blipFill>
          <a:blip r:embed="rId6"/>
          <a:stretch>
            <a:fillRect/>
          </a:stretch>
        </p:blipFill>
        <p:spPr>
          <a:xfrm>
            <a:off x="4045008" y="2536077"/>
            <a:ext cx="312233" cy="312233"/>
          </a:xfrm>
          <a:prstGeom prst="rect">
            <a:avLst/>
          </a:prstGeom>
        </p:spPr>
      </p:pic>
      <p:pic>
        <p:nvPicPr>
          <p:cNvPr id="69" name="图片 68">
            <a:extLst>
              <a:ext uri="{FF2B5EF4-FFF2-40B4-BE49-F238E27FC236}">
                <a16:creationId xmlns:a16="http://schemas.microsoft.com/office/drawing/2014/main" id="{4C494C0A-DF28-724F-894B-8C29DE8F4ADE}"/>
              </a:ext>
            </a:extLst>
          </p:cNvPr>
          <p:cNvPicPr>
            <a:picLocks noChangeAspect="1"/>
          </p:cNvPicPr>
          <p:nvPr/>
        </p:nvPicPr>
        <p:blipFill>
          <a:blip r:embed="rId6"/>
          <a:stretch>
            <a:fillRect/>
          </a:stretch>
        </p:blipFill>
        <p:spPr>
          <a:xfrm>
            <a:off x="5071500" y="2546609"/>
            <a:ext cx="312233" cy="312233"/>
          </a:xfrm>
          <a:prstGeom prst="rect">
            <a:avLst/>
          </a:prstGeom>
        </p:spPr>
      </p:pic>
      <p:pic>
        <p:nvPicPr>
          <p:cNvPr id="70" name="图片 69">
            <a:extLst>
              <a:ext uri="{FF2B5EF4-FFF2-40B4-BE49-F238E27FC236}">
                <a16:creationId xmlns:a16="http://schemas.microsoft.com/office/drawing/2014/main" id="{DD31A91C-05ED-A144-B64D-6CF740FE1A66}"/>
              </a:ext>
            </a:extLst>
          </p:cNvPr>
          <p:cNvPicPr>
            <a:picLocks noChangeAspect="1"/>
          </p:cNvPicPr>
          <p:nvPr/>
        </p:nvPicPr>
        <p:blipFill>
          <a:blip r:embed="rId6"/>
          <a:stretch>
            <a:fillRect/>
          </a:stretch>
        </p:blipFill>
        <p:spPr>
          <a:xfrm>
            <a:off x="6101832" y="2543535"/>
            <a:ext cx="312233" cy="312233"/>
          </a:xfrm>
          <a:prstGeom prst="rect">
            <a:avLst/>
          </a:prstGeom>
        </p:spPr>
      </p:pic>
      <p:pic>
        <p:nvPicPr>
          <p:cNvPr id="14" name="图片 13">
            <a:extLst>
              <a:ext uri="{FF2B5EF4-FFF2-40B4-BE49-F238E27FC236}">
                <a16:creationId xmlns:a16="http://schemas.microsoft.com/office/drawing/2014/main" id="{7A143729-D8D5-6241-99B2-D00945831C83}"/>
              </a:ext>
            </a:extLst>
          </p:cNvPr>
          <p:cNvPicPr>
            <a:picLocks noChangeAspect="1"/>
          </p:cNvPicPr>
          <p:nvPr/>
        </p:nvPicPr>
        <p:blipFill rotWithShape="1">
          <a:blip r:embed="rId7"/>
          <a:srcRect t="27994" b="26910"/>
          <a:stretch/>
        </p:blipFill>
        <p:spPr>
          <a:xfrm>
            <a:off x="9223552" y="4083930"/>
            <a:ext cx="1126490" cy="508000"/>
          </a:xfrm>
          <a:prstGeom prst="rect">
            <a:avLst/>
          </a:prstGeom>
        </p:spPr>
      </p:pic>
      <p:pic>
        <p:nvPicPr>
          <p:cNvPr id="16" name="图片 15">
            <a:extLst>
              <a:ext uri="{FF2B5EF4-FFF2-40B4-BE49-F238E27FC236}">
                <a16:creationId xmlns:a16="http://schemas.microsoft.com/office/drawing/2014/main" id="{F4B4BC76-1799-AE4F-87A2-7E893B8A7FB9}"/>
              </a:ext>
            </a:extLst>
          </p:cNvPr>
          <p:cNvPicPr>
            <a:picLocks noChangeAspect="1"/>
          </p:cNvPicPr>
          <p:nvPr/>
        </p:nvPicPr>
        <p:blipFill>
          <a:blip r:embed="rId8"/>
          <a:stretch>
            <a:fillRect/>
          </a:stretch>
        </p:blipFill>
        <p:spPr>
          <a:xfrm>
            <a:off x="1168615" y="3052179"/>
            <a:ext cx="1055896" cy="1055896"/>
          </a:xfrm>
          <a:prstGeom prst="rect">
            <a:avLst/>
          </a:prstGeom>
        </p:spPr>
      </p:pic>
      <p:sp>
        <p:nvSpPr>
          <p:cNvPr id="71" name="文本框 70">
            <a:extLst>
              <a:ext uri="{FF2B5EF4-FFF2-40B4-BE49-F238E27FC236}">
                <a16:creationId xmlns:a16="http://schemas.microsoft.com/office/drawing/2014/main" id="{2BC7B24B-A9B4-134D-BBFA-5D49BEC13CEB}"/>
              </a:ext>
            </a:extLst>
          </p:cNvPr>
          <p:cNvSpPr txBox="1"/>
          <p:nvPr/>
        </p:nvSpPr>
        <p:spPr>
          <a:xfrm>
            <a:off x="1176477" y="2689147"/>
            <a:ext cx="1055896" cy="369332"/>
          </a:xfrm>
          <a:prstGeom prst="rect">
            <a:avLst/>
          </a:prstGeom>
          <a:noFill/>
        </p:spPr>
        <p:txBody>
          <a:bodyPr wrap="square">
            <a:spAutoFit/>
          </a:bodyPr>
          <a:lstStyle/>
          <a:p>
            <a:pPr algn="ctr"/>
            <a:r>
              <a:rPr lang="en-US" altLang="zh-CN" b="1" dirty="0">
                <a:latin typeface="Times New Roman Regular" panose="02020603050405020304" charset="0"/>
                <a:cs typeface="Times New Roman Regular" panose="02020603050405020304" charset="0"/>
              </a:rPr>
              <a:t>Input</a:t>
            </a:r>
          </a:p>
        </p:txBody>
      </p:sp>
      <p:sp>
        <p:nvSpPr>
          <p:cNvPr id="72" name="文本框 71">
            <a:extLst>
              <a:ext uri="{FF2B5EF4-FFF2-40B4-BE49-F238E27FC236}">
                <a16:creationId xmlns:a16="http://schemas.microsoft.com/office/drawing/2014/main" id="{4795B4C7-0E15-0F48-9CB4-3EFA2FDAAB4B}"/>
              </a:ext>
            </a:extLst>
          </p:cNvPr>
          <p:cNvSpPr txBox="1"/>
          <p:nvPr/>
        </p:nvSpPr>
        <p:spPr>
          <a:xfrm>
            <a:off x="9246746" y="4923007"/>
            <a:ext cx="1055896" cy="369332"/>
          </a:xfrm>
          <a:prstGeom prst="rect">
            <a:avLst/>
          </a:prstGeom>
          <a:noFill/>
        </p:spPr>
        <p:txBody>
          <a:bodyPr wrap="square">
            <a:spAutoFit/>
          </a:bodyPr>
          <a:lstStyle/>
          <a:p>
            <a:pPr algn="ctr"/>
            <a:r>
              <a:rPr lang="en-US" altLang="zh-CN" b="1" dirty="0">
                <a:latin typeface="Times New Roman Regular" panose="02020603050405020304" charset="0"/>
                <a:cs typeface="Times New Roman Regular" panose="02020603050405020304" charset="0"/>
              </a:rPr>
              <a:t>Label</a:t>
            </a:r>
          </a:p>
        </p:txBody>
      </p:sp>
      <p:sp>
        <p:nvSpPr>
          <p:cNvPr id="73" name="文本框 72">
            <a:extLst>
              <a:ext uri="{FF2B5EF4-FFF2-40B4-BE49-F238E27FC236}">
                <a16:creationId xmlns:a16="http://schemas.microsoft.com/office/drawing/2014/main" id="{C3920495-1BB9-BD43-8C33-4B70D089E944}"/>
              </a:ext>
            </a:extLst>
          </p:cNvPr>
          <p:cNvSpPr txBox="1"/>
          <p:nvPr/>
        </p:nvSpPr>
        <p:spPr>
          <a:xfrm>
            <a:off x="9223552" y="3361196"/>
            <a:ext cx="1055896" cy="369332"/>
          </a:xfrm>
          <a:prstGeom prst="rect">
            <a:avLst/>
          </a:prstGeom>
          <a:noFill/>
        </p:spPr>
        <p:txBody>
          <a:bodyPr wrap="square">
            <a:spAutoFit/>
          </a:bodyPr>
          <a:lstStyle/>
          <a:p>
            <a:pPr algn="ctr"/>
            <a:r>
              <a:rPr lang="en-US" altLang="zh-CN" b="1" dirty="0">
                <a:latin typeface="Times New Roman Regular" panose="02020603050405020304" charset="0"/>
                <a:cs typeface="Times New Roman Regular" panose="02020603050405020304" charset="0"/>
              </a:rPr>
              <a:t>Output</a:t>
            </a:r>
          </a:p>
        </p:txBody>
      </p:sp>
      <p:pic>
        <p:nvPicPr>
          <p:cNvPr id="74" name="图片 73">
            <a:extLst>
              <a:ext uri="{FF2B5EF4-FFF2-40B4-BE49-F238E27FC236}">
                <a16:creationId xmlns:a16="http://schemas.microsoft.com/office/drawing/2014/main" id="{4D991608-9909-094D-B7F9-FA26E68B40D0}"/>
              </a:ext>
            </a:extLst>
          </p:cNvPr>
          <p:cNvPicPr>
            <a:picLocks noChangeAspect="1"/>
          </p:cNvPicPr>
          <p:nvPr/>
        </p:nvPicPr>
        <p:blipFill rotWithShape="1">
          <a:blip r:embed="rId7"/>
          <a:srcRect t="73978"/>
          <a:stretch/>
        </p:blipFill>
        <p:spPr>
          <a:xfrm rot="10800000">
            <a:off x="9184385" y="3761911"/>
            <a:ext cx="1126490" cy="293133"/>
          </a:xfrm>
          <a:prstGeom prst="rect">
            <a:avLst/>
          </a:prstGeom>
        </p:spPr>
      </p:pic>
      <p:pic>
        <p:nvPicPr>
          <p:cNvPr id="75" name="图片 74">
            <a:extLst>
              <a:ext uri="{FF2B5EF4-FFF2-40B4-BE49-F238E27FC236}">
                <a16:creationId xmlns:a16="http://schemas.microsoft.com/office/drawing/2014/main" id="{A354693F-4C3C-1549-A970-E1BAC11E1271}"/>
              </a:ext>
            </a:extLst>
          </p:cNvPr>
          <p:cNvPicPr>
            <a:picLocks noChangeAspect="1"/>
          </p:cNvPicPr>
          <p:nvPr/>
        </p:nvPicPr>
        <p:blipFill rotWithShape="1">
          <a:blip r:embed="rId7"/>
          <a:srcRect t="-7078" b="73529"/>
          <a:stretch/>
        </p:blipFill>
        <p:spPr>
          <a:xfrm rot="10800000">
            <a:off x="9211449" y="4595750"/>
            <a:ext cx="1126490" cy="377916"/>
          </a:xfrm>
          <a:prstGeom prst="rect">
            <a:avLst/>
          </a:prstGeom>
        </p:spPr>
      </p:pic>
      <p:sp>
        <p:nvSpPr>
          <p:cNvPr id="76" name="右箭头 75">
            <a:extLst>
              <a:ext uri="{FF2B5EF4-FFF2-40B4-BE49-F238E27FC236}">
                <a16:creationId xmlns:a16="http://schemas.microsoft.com/office/drawing/2014/main" id="{C46B7E01-56ED-2F48-9B2B-91F3EEF43B9A}"/>
              </a:ext>
            </a:extLst>
          </p:cNvPr>
          <p:cNvSpPr/>
          <p:nvPr/>
        </p:nvSpPr>
        <p:spPr>
          <a:xfrm rot="10800000">
            <a:off x="8540114" y="4089308"/>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a:extLst>
              <a:ext uri="{FF2B5EF4-FFF2-40B4-BE49-F238E27FC236}">
                <a16:creationId xmlns:a16="http://schemas.microsoft.com/office/drawing/2014/main" id="{20386598-95AC-D141-B402-5320A5E2B10B}"/>
              </a:ext>
            </a:extLst>
          </p:cNvPr>
          <p:cNvPicPr>
            <a:picLocks noChangeAspect="1"/>
          </p:cNvPicPr>
          <p:nvPr/>
        </p:nvPicPr>
        <p:blipFill>
          <a:blip r:embed="rId8"/>
          <a:stretch>
            <a:fillRect/>
          </a:stretch>
        </p:blipFill>
        <p:spPr>
          <a:xfrm>
            <a:off x="1704425" y="4224755"/>
            <a:ext cx="422731" cy="422731"/>
          </a:xfrm>
          <a:prstGeom prst="rect">
            <a:avLst/>
          </a:prstGeom>
        </p:spPr>
      </p:pic>
      <p:pic>
        <p:nvPicPr>
          <p:cNvPr id="65" name="图片 64">
            <a:extLst>
              <a:ext uri="{FF2B5EF4-FFF2-40B4-BE49-F238E27FC236}">
                <a16:creationId xmlns:a16="http://schemas.microsoft.com/office/drawing/2014/main" id="{9840E906-C55E-7249-8C98-2ABF643BBDA3}"/>
              </a:ext>
            </a:extLst>
          </p:cNvPr>
          <p:cNvPicPr>
            <a:picLocks noChangeAspect="1"/>
          </p:cNvPicPr>
          <p:nvPr/>
        </p:nvPicPr>
        <p:blipFill>
          <a:blip r:embed="rId8"/>
          <a:stretch>
            <a:fillRect/>
          </a:stretch>
        </p:blipFill>
        <p:spPr>
          <a:xfrm>
            <a:off x="1236102" y="4224755"/>
            <a:ext cx="422731" cy="422731"/>
          </a:xfrm>
          <a:prstGeom prst="rect">
            <a:avLst/>
          </a:prstGeom>
        </p:spPr>
      </p:pic>
      <p:sp>
        <p:nvSpPr>
          <p:cNvPr id="77" name="文本框 76">
            <a:extLst>
              <a:ext uri="{FF2B5EF4-FFF2-40B4-BE49-F238E27FC236}">
                <a16:creationId xmlns:a16="http://schemas.microsoft.com/office/drawing/2014/main" id="{4C4B5365-BFE9-2F43-A1F2-FBA0FDAF7879}"/>
              </a:ext>
            </a:extLst>
          </p:cNvPr>
          <p:cNvSpPr txBox="1"/>
          <p:nvPr/>
        </p:nvSpPr>
        <p:spPr>
          <a:xfrm>
            <a:off x="3480224" y="4926528"/>
            <a:ext cx="2468625" cy="369332"/>
          </a:xfrm>
          <a:prstGeom prst="rect">
            <a:avLst/>
          </a:prstGeom>
          <a:noFill/>
        </p:spPr>
        <p:txBody>
          <a:bodyPr wrap="none" rtlCol="0">
            <a:spAutoFit/>
          </a:bodyPr>
          <a:lstStyle/>
          <a:p>
            <a:r>
              <a:rPr kumimoji="1" lang="en-US" altLang="zh-CN" dirty="0"/>
              <a:t>Intermediate activations</a:t>
            </a:r>
            <a:endParaRPr kumimoji="1" lang="zh-CN" altLang="en-US" dirty="0"/>
          </a:p>
        </p:txBody>
      </p:sp>
      <p:sp>
        <p:nvSpPr>
          <p:cNvPr id="78" name="右箭头 77">
            <a:extLst>
              <a:ext uri="{FF2B5EF4-FFF2-40B4-BE49-F238E27FC236}">
                <a16:creationId xmlns:a16="http://schemas.microsoft.com/office/drawing/2014/main" id="{19C35A23-4BAA-4D4A-BB68-597F54DD57A2}"/>
              </a:ext>
            </a:extLst>
          </p:cNvPr>
          <p:cNvSpPr/>
          <p:nvPr/>
        </p:nvSpPr>
        <p:spPr>
          <a:xfrm rot="10800000">
            <a:off x="7478047" y="4052038"/>
            <a:ext cx="573405" cy="3873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ED5D8CC8-75BC-4F4B-A619-0DF603AE7A40}"/>
              </a:ext>
            </a:extLst>
          </p:cNvPr>
          <p:cNvSpPr>
            <a:spLocks noGrp="1"/>
          </p:cNvSpPr>
          <p:nvPr>
            <p:ph type="sldNum" sz="quarter" idx="4"/>
          </p:nvPr>
        </p:nvSpPr>
        <p:spPr/>
        <p:txBody>
          <a:bodyPr/>
          <a:lstStyle/>
          <a:p>
            <a:fld id="{9FE11B73-A815-BF4E-9B20-19D14749F6B9}" type="slidenum">
              <a:rPr kumimoji="1" lang="zh-CN" altLang="en-US" smtClean="0"/>
              <a:pPr/>
              <a:t>10</a:t>
            </a:fld>
            <a:r>
              <a:rPr kumimoji="1" lang="en-US" altLang="zh-CN"/>
              <a:t>/15</a:t>
            </a:r>
            <a:endParaRPr kumimoji="1" lang="zh-CN" altLang="en-US" dirty="0"/>
          </a:p>
        </p:txBody>
      </p:sp>
    </p:spTree>
    <p:custDataLst>
      <p:tags r:id="rId1"/>
    </p:custDataLst>
    <p:extLst>
      <p:ext uri="{BB962C8B-B14F-4D97-AF65-F5344CB8AC3E}">
        <p14:creationId xmlns:p14="http://schemas.microsoft.com/office/powerpoint/2010/main" val="332154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0"/>
                            </p:stCondLst>
                            <p:childTnLst>
                              <p:par>
                                <p:cTn id="14" presetID="26" presetClass="emph" presetSubtype="0" fill="hold" grpId="0" nodeType="afterEffect">
                                  <p:stCondLst>
                                    <p:cond delay="0"/>
                                  </p:stCondLst>
                                  <p:childTnLst>
                                    <p:animEffect transition="out" filter="fade">
                                      <p:cBhvr>
                                        <p:cTn id="15" dur="500" tmFilter="0, 0; .2, .5; .8, .5; 1, 0"/>
                                        <p:tgtEl>
                                          <p:spTgt spid="41"/>
                                        </p:tgtEl>
                                      </p:cBhvr>
                                    </p:animEffect>
                                    <p:animScale>
                                      <p:cBhvr>
                                        <p:cTn id="16" dur="250" autoRev="1" fill="hold"/>
                                        <p:tgtEl>
                                          <p:spTgt spid="41"/>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67"/>
                                        </p:tgtEl>
                                      </p:cBhvr>
                                    </p:animEffect>
                                    <p:animScale>
                                      <p:cBhvr>
                                        <p:cTn id="19" dur="250" autoRev="1" fill="hold"/>
                                        <p:tgtEl>
                                          <p:spTgt spid="67"/>
                                        </p:tgtEl>
                                      </p:cBhvr>
                                      <p:by x="105000" y="105000"/>
                                    </p:animScale>
                                  </p:childTnLst>
                                </p:cTn>
                              </p:par>
                              <p:par>
                                <p:cTn id="20" presetID="26" presetClass="emph" presetSubtype="0" fill="hold" grpId="1" nodeType="withEffect">
                                  <p:stCondLst>
                                    <p:cond delay="0"/>
                                  </p:stCondLst>
                                  <p:childTnLst>
                                    <p:animEffect transition="out" filter="fade">
                                      <p:cBhvr>
                                        <p:cTn id="21" dur="500" tmFilter="0, 0; .2, .5; .8, .5; 1, 0"/>
                                        <p:tgtEl>
                                          <p:spTgt spid="66"/>
                                        </p:tgtEl>
                                      </p:cBhvr>
                                    </p:animEffect>
                                    <p:animScale>
                                      <p:cBhvr>
                                        <p:cTn id="22" dur="250" autoRev="1" fill="hold"/>
                                        <p:tgtEl>
                                          <p:spTgt spid="66"/>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38"/>
                                        </p:tgtEl>
                                      </p:cBhvr>
                                    </p:animEffect>
                                    <p:animScale>
                                      <p:cBhvr>
                                        <p:cTn id="25" dur="250" autoRev="1" fill="hold"/>
                                        <p:tgtEl>
                                          <p:spTgt spid="38"/>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46"/>
                                        </p:tgtEl>
                                      </p:cBhvr>
                                    </p:animEffect>
                                    <p:animScale>
                                      <p:cBhvr>
                                        <p:cTn id="28" dur="250" autoRev="1" fill="hold"/>
                                        <p:tgtEl>
                                          <p:spTgt spid="46"/>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39"/>
                                        </p:tgtEl>
                                      </p:cBhvr>
                                    </p:animEffect>
                                    <p:animScale>
                                      <p:cBhvr>
                                        <p:cTn id="31" dur="250" autoRev="1" fill="hold"/>
                                        <p:tgtEl>
                                          <p:spTgt spid="39"/>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59"/>
                                        </p:tgtEl>
                                      </p:cBhvr>
                                    </p:animEffect>
                                    <p:animScale>
                                      <p:cBhvr>
                                        <p:cTn id="34" dur="250" autoRev="1" fill="hold"/>
                                        <p:tgtEl>
                                          <p:spTgt spid="59"/>
                                        </p:tgtEl>
                                      </p:cBhvr>
                                      <p:by x="105000" y="105000"/>
                                    </p:animScale>
                                  </p:childTnLst>
                                </p:cTn>
                              </p:par>
                              <p:par>
                                <p:cTn id="35" presetID="26" presetClass="emph" presetSubtype="0" fill="hold" nodeType="withEffect">
                                  <p:stCondLst>
                                    <p:cond delay="0"/>
                                  </p:stCondLst>
                                  <p:childTnLst>
                                    <p:animEffect transition="out" filter="fade">
                                      <p:cBhvr>
                                        <p:cTn id="36" dur="500" tmFilter="0, 0; .2, .5; .8, .5; 1, 0"/>
                                        <p:tgtEl>
                                          <p:spTgt spid="61"/>
                                        </p:tgtEl>
                                      </p:cBhvr>
                                    </p:animEffect>
                                    <p:animScale>
                                      <p:cBhvr>
                                        <p:cTn id="37" dur="250" autoRev="1" fill="hold"/>
                                        <p:tgtEl>
                                          <p:spTgt spid="61"/>
                                        </p:tgtEl>
                                      </p:cBhvr>
                                      <p:by x="105000" y="105000"/>
                                    </p:animScale>
                                  </p:childTnLst>
                                </p:cTn>
                              </p:par>
                              <p:par>
                                <p:cTn id="38" presetID="26" presetClass="emph" presetSubtype="0" fill="hold" grpId="0" nodeType="withEffect">
                                  <p:stCondLst>
                                    <p:cond delay="0"/>
                                  </p:stCondLst>
                                  <p:childTnLst>
                                    <p:animEffect transition="out" filter="fade">
                                      <p:cBhvr>
                                        <p:cTn id="39" dur="500" tmFilter="0, 0; .2, .5; .8, .5; 1, 0"/>
                                        <p:tgtEl>
                                          <p:spTgt spid="49"/>
                                        </p:tgtEl>
                                      </p:cBhvr>
                                    </p:animEffect>
                                    <p:animScale>
                                      <p:cBhvr>
                                        <p:cTn id="40" dur="250" autoRev="1" fill="hold"/>
                                        <p:tgtEl>
                                          <p:spTgt spid="49"/>
                                        </p:tgtEl>
                                      </p:cBhvr>
                                      <p:by x="105000" y="105000"/>
                                    </p:animScale>
                                  </p:childTnLst>
                                </p:cTn>
                              </p:par>
                              <p:par>
                                <p:cTn id="41" presetID="22" presetClass="entr" presetSubtype="8"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par>
                          <p:cTn id="44" fill="hold">
                            <p:stCondLst>
                              <p:cond delay="500"/>
                            </p:stCondLst>
                            <p:childTnLst>
                              <p:par>
                                <p:cTn id="45" presetID="26" presetClass="emph" presetSubtype="0" fill="hold" grpId="0" nodeType="afterEffect">
                                  <p:stCondLst>
                                    <p:cond delay="0"/>
                                  </p:stCondLst>
                                  <p:childTnLst>
                                    <p:animEffect transition="out" filter="fade">
                                      <p:cBhvr>
                                        <p:cTn id="46" dur="500" tmFilter="0, 0; .2, .5; .8, .5; 1, 0"/>
                                        <p:tgtEl>
                                          <p:spTgt spid="73"/>
                                        </p:tgtEl>
                                      </p:cBhvr>
                                    </p:animEffect>
                                    <p:animScale>
                                      <p:cBhvr>
                                        <p:cTn id="47" dur="250" autoRev="1" fill="hold"/>
                                        <p:tgtEl>
                                          <p:spTgt spid="73"/>
                                        </p:tgtEl>
                                      </p:cBhvr>
                                      <p:by x="105000" y="105000"/>
                                    </p:animScale>
                                  </p:childTnLst>
                                </p:cTn>
                              </p:par>
                              <p:par>
                                <p:cTn id="48" presetID="26" presetClass="emph" presetSubtype="0" fill="hold" nodeType="withEffect">
                                  <p:stCondLst>
                                    <p:cond delay="0"/>
                                  </p:stCondLst>
                                  <p:childTnLst>
                                    <p:animEffect transition="out" filter="fade">
                                      <p:cBhvr>
                                        <p:cTn id="49" dur="500" tmFilter="0, 0; .2, .5; .8, .5; 1, 0"/>
                                        <p:tgtEl>
                                          <p:spTgt spid="14"/>
                                        </p:tgtEl>
                                      </p:cBhvr>
                                    </p:animEffect>
                                    <p:animScale>
                                      <p:cBhvr>
                                        <p:cTn id="50" dur="250" autoRev="1" fill="hold"/>
                                        <p:tgtEl>
                                          <p:spTgt spid="14"/>
                                        </p:tgtEl>
                                      </p:cBhvr>
                                      <p:by x="105000" y="105000"/>
                                    </p:animScale>
                                  </p:childTnLst>
                                </p:cTn>
                              </p:par>
                              <p:par>
                                <p:cTn id="51" presetID="26" presetClass="emph" presetSubtype="0" fill="hold" nodeType="withEffect">
                                  <p:stCondLst>
                                    <p:cond delay="0"/>
                                  </p:stCondLst>
                                  <p:childTnLst>
                                    <p:animEffect transition="out" filter="fade">
                                      <p:cBhvr>
                                        <p:cTn id="52" dur="500" tmFilter="0, 0; .2, .5; .8, .5; 1, 0"/>
                                        <p:tgtEl>
                                          <p:spTgt spid="74"/>
                                        </p:tgtEl>
                                      </p:cBhvr>
                                    </p:animEffect>
                                    <p:animScale>
                                      <p:cBhvr>
                                        <p:cTn id="53" dur="250" autoRev="1" fill="hold"/>
                                        <p:tgtEl>
                                          <p:spTgt spid="74"/>
                                        </p:tgtEl>
                                      </p:cBhvr>
                                      <p:by x="105000" y="105000"/>
                                    </p:animScale>
                                  </p:childTnLst>
                                </p:cTn>
                              </p:par>
                              <p:par>
                                <p:cTn id="54" presetID="26" presetClass="emph" presetSubtype="0" fill="hold" nodeType="withEffect">
                                  <p:stCondLst>
                                    <p:cond delay="0"/>
                                  </p:stCondLst>
                                  <p:childTnLst>
                                    <p:animEffect transition="out" filter="fade">
                                      <p:cBhvr>
                                        <p:cTn id="55" dur="500" tmFilter="0, 0; .2, .5; .8, .5; 1, 0"/>
                                        <p:tgtEl>
                                          <p:spTgt spid="75"/>
                                        </p:tgtEl>
                                      </p:cBhvr>
                                    </p:animEffect>
                                    <p:animScale>
                                      <p:cBhvr>
                                        <p:cTn id="56" dur="250" autoRev="1" fill="hold"/>
                                        <p:tgtEl>
                                          <p:spTgt spid="75"/>
                                        </p:tgtEl>
                                      </p:cBhvr>
                                      <p:by x="105000" y="105000"/>
                                    </p:animScale>
                                  </p:childTnLst>
                                </p:cTn>
                              </p:par>
                              <p:par>
                                <p:cTn id="57" presetID="26" presetClass="emph" presetSubtype="0" fill="hold" grpId="0" nodeType="withEffect">
                                  <p:stCondLst>
                                    <p:cond delay="0"/>
                                  </p:stCondLst>
                                  <p:childTnLst>
                                    <p:animEffect transition="out" filter="fade">
                                      <p:cBhvr>
                                        <p:cTn id="58" dur="500" tmFilter="0, 0; .2, .5; .8, .5; 1, 0"/>
                                        <p:tgtEl>
                                          <p:spTgt spid="72"/>
                                        </p:tgtEl>
                                      </p:cBhvr>
                                    </p:animEffect>
                                    <p:animScale>
                                      <p:cBhvr>
                                        <p:cTn id="59" dur="250" autoRev="1" fill="hold"/>
                                        <p:tgtEl>
                                          <p:spTgt spid="72"/>
                                        </p:tgtEl>
                                      </p:cBhvr>
                                      <p:by x="105000" y="105000"/>
                                    </p:animScale>
                                  </p:childTnLst>
                                </p:cTn>
                              </p:par>
                            </p:childTnLst>
                          </p:cTn>
                        </p:par>
                        <p:par>
                          <p:cTn id="60" fill="hold">
                            <p:stCondLst>
                              <p:cond delay="1000"/>
                            </p:stCondLst>
                            <p:childTnLst>
                              <p:par>
                                <p:cTn id="61" presetID="26" presetClass="emph" presetSubtype="0" fill="hold" grpId="0" nodeType="afterEffect">
                                  <p:stCondLst>
                                    <p:cond delay="0"/>
                                  </p:stCondLst>
                                  <p:childTnLst>
                                    <p:animEffect transition="out" filter="fade">
                                      <p:cBhvr>
                                        <p:cTn id="62" dur="500" tmFilter="0, 0; .2, .5; .8, .5; 1, 0"/>
                                        <p:tgtEl>
                                          <p:spTgt spid="78"/>
                                        </p:tgtEl>
                                      </p:cBhvr>
                                    </p:animEffect>
                                    <p:animScale>
                                      <p:cBhvr>
                                        <p:cTn id="63" dur="250" autoRev="1" fill="hold"/>
                                        <p:tgtEl>
                                          <p:spTgt spid="78"/>
                                        </p:tgtEl>
                                      </p:cBhvr>
                                      <p:by x="105000" y="105000"/>
                                    </p:animScale>
                                  </p:childTnLst>
                                </p:cTn>
                              </p:par>
                              <p:par>
                                <p:cTn id="64" presetID="26" presetClass="emph" presetSubtype="0" fill="hold" grpId="1" nodeType="withEffect">
                                  <p:stCondLst>
                                    <p:cond delay="0"/>
                                  </p:stCondLst>
                                  <p:childTnLst>
                                    <p:animEffect transition="out" filter="fade">
                                      <p:cBhvr>
                                        <p:cTn id="65" dur="500" tmFilter="0, 0; .2, .5; .8, .5; 1, 0"/>
                                        <p:tgtEl>
                                          <p:spTgt spid="39"/>
                                        </p:tgtEl>
                                      </p:cBhvr>
                                    </p:animEffect>
                                    <p:animScale>
                                      <p:cBhvr>
                                        <p:cTn id="66" dur="250" autoRev="1" fill="hold"/>
                                        <p:tgtEl>
                                          <p:spTgt spid="39"/>
                                        </p:tgtEl>
                                      </p:cBhvr>
                                      <p:by x="105000" y="105000"/>
                                    </p:animScale>
                                  </p:childTnLst>
                                </p:cTn>
                              </p:par>
                              <p:par>
                                <p:cTn id="67" presetID="26" presetClass="emph" presetSubtype="0" fill="hold" grpId="0" nodeType="withEffect">
                                  <p:stCondLst>
                                    <p:cond delay="0"/>
                                  </p:stCondLst>
                                  <p:childTnLst>
                                    <p:animEffect transition="out" filter="fade">
                                      <p:cBhvr>
                                        <p:cTn id="68" dur="500" tmFilter="0, 0; .2, .5; .8, .5; 1, 0"/>
                                        <p:tgtEl>
                                          <p:spTgt spid="76"/>
                                        </p:tgtEl>
                                      </p:cBhvr>
                                    </p:animEffect>
                                    <p:animScale>
                                      <p:cBhvr>
                                        <p:cTn id="69" dur="250" autoRev="1" fill="hold"/>
                                        <p:tgtEl>
                                          <p:spTgt spid="76"/>
                                        </p:tgtEl>
                                      </p:cBhvr>
                                      <p:by x="105000" y="105000"/>
                                    </p:animScale>
                                  </p:childTnLst>
                                </p:cTn>
                              </p:par>
                              <p:par>
                                <p:cTn id="70" presetID="26" presetClass="emph" presetSubtype="0" fill="hold" grpId="1" nodeType="withEffect">
                                  <p:stCondLst>
                                    <p:cond delay="0"/>
                                  </p:stCondLst>
                                  <p:childTnLst>
                                    <p:animEffect transition="out" filter="fade">
                                      <p:cBhvr>
                                        <p:cTn id="71" dur="500" tmFilter="0, 0; .2, .5; .8, .5; 1, 0"/>
                                        <p:tgtEl>
                                          <p:spTgt spid="38"/>
                                        </p:tgtEl>
                                      </p:cBhvr>
                                    </p:animEffect>
                                    <p:animScale>
                                      <p:cBhvr>
                                        <p:cTn id="72" dur="250" autoRev="1" fill="hold"/>
                                        <p:tgtEl>
                                          <p:spTgt spid="38"/>
                                        </p:tgtEl>
                                      </p:cBhvr>
                                      <p:by x="105000" y="105000"/>
                                    </p:animScale>
                                  </p:childTnLst>
                                </p:cTn>
                              </p:par>
                              <p:par>
                                <p:cTn id="73" presetID="22" presetClass="entr" presetSubtype="2"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wipe(right)">
                                      <p:cBhvr>
                                        <p:cTn id="7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38" grpId="0" animBg="1"/>
      <p:bldP spid="38" grpId="1" animBg="1"/>
      <p:bldP spid="39" grpId="0" animBg="1"/>
      <p:bldP spid="39" grpId="1" animBg="1"/>
      <p:bldP spid="41" grpId="0" animBg="1"/>
      <p:bldP spid="46" grpId="0" animBg="1"/>
      <p:bldP spid="49" grpId="0" animBg="1"/>
      <p:bldP spid="54" grpId="0"/>
      <p:bldP spid="66" grpId="0" animBg="1"/>
      <p:bldP spid="66" grpId="1" animBg="1"/>
      <p:bldP spid="72" grpId="0"/>
      <p:bldP spid="73" grpId="0"/>
      <p:bldP spid="76" grpId="0" animBg="1"/>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A4D6-A720-904A-A127-B6D165C13653}"/>
              </a:ext>
            </a:extLst>
          </p:cNvPr>
          <p:cNvSpPr>
            <a:spLocks noGrp="1"/>
          </p:cNvSpPr>
          <p:nvPr>
            <p:ph type="title"/>
          </p:nvPr>
        </p:nvSpPr>
        <p:spPr/>
        <p:txBody>
          <a:bodyPr/>
          <a:lstStyle/>
          <a:p>
            <a:r>
              <a:rPr lang="en-US" altLang="zh-CN" dirty="0"/>
              <a:t>Evaluation:</a:t>
            </a:r>
            <a:r>
              <a:rPr lang="zh-CN" altLang="en-US" dirty="0"/>
              <a:t> </a:t>
            </a:r>
            <a:r>
              <a:rPr lang="en-US" altLang="zh-CN" dirty="0"/>
              <a:t>Setup</a:t>
            </a:r>
            <a:endParaRPr lang="en-CN" dirty="0"/>
          </a:p>
        </p:txBody>
      </p:sp>
      <p:sp>
        <p:nvSpPr>
          <p:cNvPr id="3" name="Content Placeholder 2">
            <a:extLst>
              <a:ext uri="{FF2B5EF4-FFF2-40B4-BE49-F238E27FC236}">
                <a16:creationId xmlns:a16="http://schemas.microsoft.com/office/drawing/2014/main" id="{2AB83679-FB3C-704E-A0E0-7A7E04208810}"/>
              </a:ext>
            </a:extLst>
          </p:cNvPr>
          <p:cNvSpPr>
            <a:spLocks noGrp="1"/>
          </p:cNvSpPr>
          <p:nvPr>
            <p:ph idx="1"/>
          </p:nvPr>
        </p:nvSpPr>
        <p:spPr/>
        <p:txBody>
          <a:bodyPr>
            <a:normAutofit/>
          </a:bodyPr>
          <a:lstStyle/>
          <a:p>
            <a:r>
              <a:rPr lang="en-US" altLang="zh-CN" sz="2400" b="1" dirty="0"/>
              <a:t>Implementation</a:t>
            </a:r>
          </a:p>
          <a:p>
            <a:pPr lvl="1"/>
            <a:r>
              <a:rPr lang="en-US" altLang="zh-CN" sz="2000" dirty="0"/>
              <a:t>FedNLP</a:t>
            </a:r>
            <a:r>
              <a:rPr lang="en-US" altLang="zh-CN" sz="2000" baseline="30000" dirty="0"/>
              <a:t>[1]</a:t>
            </a:r>
          </a:p>
          <a:p>
            <a:pPr lvl="1"/>
            <a:r>
              <a:rPr lang="en-US" altLang="zh-CN" sz="2000" dirty="0"/>
              <a:t>AdapterHub</a:t>
            </a:r>
            <a:r>
              <a:rPr lang="en-US" altLang="zh-CN" sz="2000" baseline="30000" dirty="0"/>
              <a:t>[2]</a:t>
            </a:r>
          </a:p>
          <a:p>
            <a:r>
              <a:rPr lang="en-US" altLang="zh-CN" sz="2400" b="1" dirty="0"/>
              <a:t>Setups</a:t>
            </a:r>
          </a:p>
          <a:p>
            <a:pPr lvl="1"/>
            <a:r>
              <a:rPr lang="en-US" altLang="zh-CN" sz="2000" dirty="0"/>
              <a:t>3</a:t>
            </a:r>
            <a:r>
              <a:rPr lang="zh-CN" altLang="en-US" sz="2000" dirty="0"/>
              <a:t> </a:t>
            </a:r>
            <a:r>
              <a:rPr lang="en-US" altLang="zh-CN" sz="2000" dirty="0"/>
              <a:t>devices</a:t>
            </a:r>
          </a:p>
          <a:p>
            <a:pPr lvl="1"/>
            <a:r>
              <a:rPr lang="en-US" altLang="zh-CN" sz="2000" dirty="0"/>
              <a:t>2</a:t>
            </a:r>
            <a:r>
              <a:rPr lang="zh-CN" altLang="en-US" sz="2000" dirty="0"/>
              <a:t> </a:t>
            </a:r>
            <a:r>
              <a:rPr lang="en-US" altLang="zh-CN" sz="2000" dirty="0"/>
              <a:t>models (BERT &amp; DistilBERT)</a:t>
            </a:r>
          </a:p>
          <a:p>
            <a:pPr lvl="1"/>
            <a:r>
              <a:rPr lang="en-US" altLang="zh-CN" sz="2000" dirty="0"/>
              <a:t>4</a:t>
            </a:r>
            <a:r>
              <a:rPr lang="zh-CN" altLang="en-US" sz="2000" dirty="0"/>
              <a:t> </a:t>
            </a:r>
            <a:r>
              <a:rPr lang="en-US" altLang="zh-CN" sz="2000" dirty="0"/>
              <a:t>datasets</a:t>
            </a:r>
            <a:r>
              <a:rPr lang="zh-CN" altLang="en-US" sz="2000" dirty="0"/>
              <a:t> </a:t>
            </a:r>
            <a:endParaRPr lang="en-US" altLang="zh-CN" sz="2000" dirty="0"/>
          </a:p>
          <a:p>
            <a:r>
              <a:rPr lang="en-US" altLang="zh-CN" sz="2400" b="1" dirty="0"/>
              <a:t>Baselines</a:t>
            </a:r>
          </a:p>
          <a:p>
            <a:pPr marL="914400" lvl="1" indent="-457200">
              <a:buFont typeface="+mj-lt"/>
              <a:buAutoNum type="arabicPeriod"/>
            </a:pPr>
            <a:r>
              <a:rPr lang="en-US" altLang="zh-CN" sz="2000" dirty="0"/>
              <a:t>Vanilla Fine-Tuning (FT)</a:t>
            </a:r>
          </a:p>
          <a:p>
            <a:pPr marL="914400" lvl="1" indent="-457200">
              <a:buFont typeface="+mj-lt"/>
              <a:buAutoNum type="arabicPeriod"/>
            </a:pPr>
            <a:r>
              <a:rPr lang="en-US" altLang="zh-CN" sz="2000" dirty="0"/>
              <a:t>FineTuning-Quantized (FTQ)</a:t>
            </a:r>
          </a:p>
          <a:p>
            <a:pPr marL="914400" lvl="1" indent="-457200">
              <a:buFont typeface="+mj-lt"/>
              <a:buAutoNum type="arabicPeriod"/>
            </a:pPr>
            <a:r>
              <a:rPr lang="en-US" altLang="zh-CN" sz="2000" dirty="0"/>
              <a:t>LayerFreeze-Oracle (LF</a:t>
            </a:r>
            <a:r>
              <a:rPr lang="en-US" altLang="zh-CN" sz="2000" baseline="-25000" dirty="0"/>
              <a:t>𝑜𝑟𝑎𝑐𝑙𝑒 </a:t>
            </a:r>
            <a:r>
              <a:rPr lang="en-US" altLang="zh-CN" sz="2000" dirty="0"/>
              <a:t>)</a:t>
            </a:r>
          </a:p>
          <a:p>
            <a:pPr marL="914400" lvl="1" indent="-457200">
              <a:buFont typeface="+mj-lt"/>
              <a:buAutoNum type="arabicPeriod"/>
            </a:pPr>
            <a:r>
              <a:rPr lang="en-US" altLang="zh-CN" sz="2000" dirty="0"/>
              <a:t>LayerFreeze-Quantized-Oracle</a:t>
            </a:r>
            <a:br>
              <a:rPr lang="en-US" altLang="zh-CN" sz="2000" dirty="0"/>
            </a:br>
            <a:r>
              <a:rPr lang="en-US" altLang="zh-CN" sz="2000" dirty="0"/>
              <a:t> (LFQ</a:t>
            </a:r>
            <a:r>
              <a:rPr lang="en-US" altLang="zh-CN" sz="2000" baseline="-25000" dirty="0"/>
              <a:t>𝑜𝑟𝑎𝑐𝑙𝑒 </a:t>
            </a:r>
            <a:r>
              <a:rPr lang="en-US" altLang="zh-CN" sz="2000" dirty="0"/>
              <a:t>)</a:t>
            </a:r>
          </a:p>
        </p:txBody>
      </p:sp>
      <p:sp>
        <p:nvSpPr>
          <p:cNvPr id="11" name="TextBox 10">
            <a:extLst>
              <a:ext uri="{FF2B5EF4-FFF2-40B4-BE49-F238E27FC236}">
                <a16:creationId xmlns:a16="http://schemas.microsoft.com/office/drawing/2014/main" id="{E907DFAC-A978-094C-934C-BC8EF306409E}"/>
              </a:ext>
            </a:extLst>
          </p:cNvPr>
          <p:cNvSpPr txBox="1"/>
          <p:nvPr/>
        </p:nvSpPr>
        <p:spPr>
          <a:xfrm>
            <a:off x="5476240" y="4973293"/>
            <a:ext cx="5877560" cy="1015663"/>
          </a:xfrm>
          <a:prstGeom prst="rect">
            <a:avLst/>
          </a:prstGeom>
          <a:noFill/>
        </p:spPr>
        <p:txBody>
          <a:bodyPr wrap="square">
            <a:spAutoFit/>
          </a:bodyPr>
          <a:lstStyle/>
          <a:p>
            <a:r>
              <a:rPr lang="en-US" altLang="zh-CN" sz="1200" dirty="0">
                <a:solidFill>
                  <a:schemeClr val="bg1">
                    <a:lumMod val="50000"/>
                  </a:schemeClr>
                </a:solidFill>
              </a:rPr>
              <a:t>[1]</a:t>
            </a:r>
            <a:r>
              <a:rPr lang="zh-CN" altLang="en-US" sz="1200" dirty="0">
                <a:solidFill>
                  <a:schemeClr val="bg1">
                    <a:lumMod val="50000"/>
                  </a:schemeClr>
                </a:solidFill>
              </a:rPr>
              <a:t> </a:t>
            </a:r>
            <a:r>
              <a:rPr lang="en-GB" sz="1200" dirty="0">
                <a:solidFill>
                  <a:schemeClr val="bg1">
                    <a:lumMod val="50000"/>
                  </a:schemeClr>
                </a:solidFill>
              </a:rPr>
              <a:t>Yuchen Lin B, He C, Zeng Z, et al. </a:t>
            </a:r>
            <a:r>
              <a:rPr lang="en-GB" sz="1200" dirty="0" err="1">
                <a:solidFill>
                  <a:schemeClr val="bg1">
                    <a:lumMod val="50000"/>
                  </a:schemeClr>
                </a:solidFill>
              </a:rPr>
              <a:t>FedNLP</a:t>
            </a:r>
            <a:r>
              <a:rPr lang="en-GB" sz="1200" dirty="0">
                <a:solidFill>
                  <a:schemeClr val="bg1">
                    <a:lumMod val="50000"/>
                  </a:schemeClr>
                </a:solidFill>
              </a:rPr>
              <a:t>: Benchmarking Federated Learning Methods for Natural Language Processing Tasks[J]. Findings of NAACL, 2022.</a:t>
            </a:r>
          </a:p>
          <a:p>
            <a:r>
              <a:rPr lang="en-GB" sz="1200" dirty="0">
                <a:solidFill>
                  <a:schemeClr val="bg1">
                    <a:lumMod val="50000"/>
                  </a:schemeClr>
                </a:solidFill>
              </a:rPr>
              <a:t>[2] Pfeiffer J, </a:t>
            </a:r>
            <a:r>
              <a:rPr lang="en-GB" sz="1200" dirty="0" err="1">
                <a:solidFill>
                  <a:schemeClr val="bg1">
                    <a:lumMod val="50000"/>
                  </a:schemeClr>
                </a:solidFill>
              </a:rPr>
              <a:t>Rücklé</a:t>
            </a:r>
            <a:r>
              <a:rPr lang="en-GB" sz="1200" dirty="0">
                <a:solidFill>
                  <a:schemeClr val="bg1">
                    <a:lumMod val="50000"/>
                  </a:schemeClr>
                </a:solidFill>
              </a:rPr>
              <a:t> A, </a:t>
            </a:r>
            <a:r>
              <a:rPr lang="en-GB" sz="1200" dirty="0" err="1">
                <a:solidFill>
                  <a:schemeClr val="bg1">
                    <a:lumMod val="50000"/>
                  </a:schemeClr>
                </a:solidFill>
              </a:rPr>
              <a:t>Poth</a:t>
            </a:r>
            <a:r>
              <a:rPr lang="en-GB" sz="1200" dirty="0">
                <a:solidFill>
                  <a:schemeClr val="bg1">
                    <a:lumMod val="50000"/>
                  </a:schemeClr>
                </a:solidFill>
              </a:rPr>
              <a:t> C, et al. </a:t>
            </a:r>
            <a:r>
              <a:rPr lang="en-GB" sz="1200" dirty="0" err="1">
                <a:solidFill>
                  <a:schemeClr val="bg1">
                    <a:lumMod val="50000"/>
                  </a:schemeClr>
                </a:solidFill>
              </a:rPr>
              <a:t>AdapterHub</a:t>
            </a:r>
            <a:r>
              <a:rPr lang="en-GB" sz="1200" dirty="0">
                <a:solidFill>
                  <a:schemeClr val="bg1">
                    <a:lumMod val="50000"/>
                  </a:schemeClr>
                </a:solidFill>
              </a:rPr>
              <a:t>: A Framework for Adapting Transformers. Proceedings of the 2020 Conference on Empirical Methods in Natural Language Processing: System Demonstrations. 2020: 46-54</a:t>
            </a:r>
            <a:endParaRPr lang="en-CN" sz="1200" dirty="0">
              <a:solidFill>
                <a:schemeClr val="bg1">
                  <a:lumMod val="50000"/>
                </a:schemeClr>
              </a:solidFill>
            </a:endParaRPr>
          </a:p>
        </p:txBody>
      </p:sp>
      <p:pic>
        <p:nvPicPr>
          <p:cNvPr id="9" name="图片 8">
            <a:extLst>
              <a:ext uri="{FF2B5EF4-FFF2-40B4-BE49-F238E27FC236}">
                <a16:creationId xmlns:a16="http://schemas.microsoft.com/office/drawing/2014/main" id="{731FDEA5-7E26-25A9-B3CC-C909692C22BB}"/>
              </a:ext>
            </a:extLst>
          </p:cNvPr>
          <p:cNvPicPr>
            <a:picLocks noChangeAspect="1"/>
          </p:cNvPicPr>
          <p:nvPr/>
        </p:nvPicPr>
        <p:blipFill rotWithShape="1">
          <a:blip r:embed="rId3"/>
          <a:srcRect b="17971"/>
          <a:stretch/>
        </p:blipFill>
        <p:spPr>
          <a:xfrm>
            <a:off x="5476240" y="1323918"/>
            <a:ext cx="5877560" cy="1626721"/>
          </a:xfrm>
          <a:prstGeom prst="rect">
            <a:avLst/>
          </a:prstGeom>
        </p:spPr>
      </p:pic>
      <p:pic>
        <p:nvPicPr>
          <p:cNvPr id="12" name="图片 11">
            <a:extLst>
              <a:ext uri="{FF2B5EF4-FFF2-40B4-BE49-F238E27FC236}">
                <a16:creationId xmlns:a16="http://schemas.microsoft.com/office/drawing/2014/main" id="{E944727E-68A4-0991-C844-03911F94A410}"/>
              </a:ext>
            </a:extLst>
          </p:cNvPr>
          <p:cNvPicPr>
            <a:picLocks noChangeAspect="1"/>
          </p:cNvPicPr>
          <p:nvPr/>
        </p:nvPicPr>
        <p:blipFill rotWithShape="1">
          <a:blip r:embed="rId4"/>
          <a:srcRect b="36019"/>
          <a:stretch/>
        </p:blipFill>
        <p:spPr>
          <a:xfrm>
            <a:off x="5476240" y="3107173"/>
            <a:ext cx="5877560" cy="1551965"/>
          </a:xfrm>
          <a:prstGeom prst="rect">
            <a:avLst/>
          </a:prstGeom>
        </p:spPr>
      </p:pic>
      <p:sp>
        <p:nvSpPr>
          <p:cNvPr id="4" name="灯片编号占位符 3">
            <a:extLst>
              <a:ext uri="{FF2B5EF4-FFF2-40B4-BE49-F238E27FC236}">
                <a16:creationId xmlns:a16="http://schemas.microsoft.com/office/drawing/2014/main" id="{0F6631E0-69AD-7E4A-92E1-542502B78810}"/>
              </a:ext>
            </a:extLst>
          </p:cNvPr>
          <p:cNvSpPr>
            <a:spLocks noGrp="1"/>
          </p:cNvSpPr>
          <p:nvPr>
            <p:ph type="sldNum" sz="quarter" idx="4"/>
          </p:nvPr>
        </p:nvSpPr>
        <p:spPr/>
        <p:txBody>
          <a:bodyPr/>
          <a:lstStyle/>
          <a:p>
            <a:fld id="{9FE11B73-A815-BF4E-9B20-19D14749F6B9}" type="slidenum">
              <a:rPr kumimoji="1" lang="zh-CN" altLang="en-US" smtClean="0"/>
              <a:pPr/>
              <a:t>11</a:t>
            </a:fld>
            <a:r>
              <a:rPr kumimoji="1" lang="en-US" altLang="zh-CN"/>
              <a:t>/15</a:t>
            </a:r>
            <a:endParaRPr kumimoji="1" lang="zh-CN" altLang="en-US" dirty="0"/>
          </a:p>
        </p:txBody>
      </p:sp>
      <p:cxnSp>
        <p:nvCxnSpPr>
          <p:cNvPr id="7" name="直线箭头连接符 6">
            <a:extLst>
              <a:ext uri="{FF2B5EF4-FFF2-40B4-BE49-F238E27FC236}">
                <a16:creationId xmlns:a16="http://schemas.microsoft.com/office/drawing/2014/main" id="{70ABAE1C-C9B4-C745-9567-F53E014E0B06}"/>
              </a:ext>
            </a:extLst>
          </p:cNvPr>
          <p:cNvCxnSpPr>
            <a:endCxn id="12" idx="1"/>
          </p:cNvCxnSpPr>
          <p:nvPr/>
        </p:nvCxnSpPr>
        <p:spPr>
          <a:xfrm>
            <a:off x="2843213" y="3729038"/>
            <a:ext cx="2633027" cy="15411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DC37EAB6-AD2B-3D43-B41C-6125828CA04F}"/>
              </a:ext>
            </a:extLst>
          </p:cNvPr>
          <p:cNvCxnSpPr>
            <a:endCxn id="9" idx="1"/>
          </p:cNvCxnSpPr>
          <p:nvPr/>
        </p:nvCxnSpPr>
        <p:spPr>
          <a:xfrm flipV="1">
            <a:off x="2628900" y="2137279"/>
            <a:ext cx="2847340" cy="81336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279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7">
            <a:extLst>
              <a:ext uri="{FF2B5EF4-FFF2-40B4-BE49-F238E27FC236}">
                <a16:creationId xmlns:a16="http://schemas.microsoft.com/office/drawing/2014/main" id="{241D70C9-3645-EA34-D2E1-C87EA2238DC3}"/>
              </a:ext>
            </a:extLst>
          </p:cNvPr>
          <p:cNvPicPr>
            <a:picLocks noChangeAspect="1"/>
          </p:cNvPicPr>
          <p:nvPr/>
        </p:nvPicPr>
        <p:blipFill rotWithShape="1">
          <a:blip r:embed="rId3"/>
          <a:srcRect l="9076" t="10327" r="8696" b="78251"/>
          <a:stretch/>
        </p:blipFill>
        <p:spPr>
          <a:xfrm>
            <a:off x="479516" y="2580640"/>
            <a:ext cx="11232968" cy="2019495"/>
          </a:xfrm>
          <a:prstGeom prst="rect">
            <a:avLst/>
          </a:prstGeom>
        </p:spPr>
      </p:pic>
      <p:cxnSp>
        <p:nvCxnSpPr>
          <p:cNvPr id="12" name="直线箭头连接符 11">
            <a:extLst>
              <a:ext uri="{FF2B5EF4-FFF2-40B4-BE49-F238E27FC236}">
                <a16:creationId xmlns:a16="http://schemas.microsoft.com/office/drawing/2014/main" id="{984C5468-4948-BF46-B592-ADD1C2E59E36}"/>
              </a:ext>
            </a:extLst>
          </p:cNvPr>
          <p:cNvCxnSpPr>
            <a:cxnSpLocks/>
          </p:cNvCxnSpPr>
          <p:nvPr/>
        </p:nvCxnSpPr>
        <p:spPr>
          <a:xfrm>
            <a:off x="10860249" y="3300760"/>
            <a:ext cx="0" cy="1111405"/>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7D131E-CCD1-A240-A288-CB9590048F3C}"/>
              </a:ext>
            </a:extLst>
          </p:cNvPr>
          <p:cNvSpPr>
            <a:spLocks noGrp="1"/>
          </p:cNvSpPr>
          <p:nvPr>
            <p:ph type="title"/>
          </p:nvPr>
        </p:nvSpPr>
        <p:spPr/>
        <p:txBody>
          <a:bodyPr/>
          <a:lstStyle/>
          <a:p>
            <a:r>
              <a:rPr lang="en-US" altLang="zh-CN" dirty="0"/>
              <a:t>Evaluation:</a:t>
            </a:r>
            <a:r>
              <a:rPr lang="zh-CN" altLang="en-US" dirty="0"/>
              <a:t> </a:t>
            </a:r>
            <a:r>
              <a:rPr lang="en-US" altLang="zh-CN" dirty="0"/>
              <a:t>End-to-end Performance</a:t>
            </a:r>
            <a:endParaRPr lang="en-CN" dirty="0"/>
          </a:p>
        </p:txBody>
      </p:sp>
      <p:sp>
        <p:nvSpPr>
          <p:cNvPr id="3" name="Content Placeholder 2">
            <a:extLst>
              <a:ext uri="{FF2B5EF4-FFF2-40B4-BE49-F238E27FC236}">
                <a16:creationId xmlns:a16="http://schemas.microsoft.com/office/drawing/2014/main" id="{9DE510EF-B3F1-A047-90CE-286C8B94FFF0}"/>
              </a:ext>
            </a:extLst>
          </p:cNvPr>
          <p:cNvSpPr>
            <a:spLocks noGrp="1"/>
          </p:cNvSpPr>
          <p:nvPr>
            <p:ph idx="1"/>
          </p:nvPr>
        </p:nvSpPr>
        <p:spPr/>
        <p:txBody>
          <a:bodyPr/>
          <a:lstStyle/>
          <a:p>
            <a:r>
              <a:rPr lang="en-US" altLang="zh-CN" dirty="0"/>
              <a:t>Our system reduces model convergence delays significantly.</a:t>
            </a:r>
          </a:p>
        </p:txBody>
      </p:sp>
      <p:sp>
        <p:nvSpPr>
          <p:cNvPr id="10" name="矩形 9">
            <a:extLst>
              <a:ext uri="{FF2B5EF4-FFF2-40B4-BE49-F238E27FC236}">
                <a16:creationId xmlns:a16="http://schemas.microsoft.com/office/drawing/2014/main" id="{150910FB-C444-964F-8F41-10C54F37BFBF}"/>
              </a:ext>
            </a:extLst>
          </p:cNvPr>
          <p:cNvSpPr/>
          <p:nvPr/>
        </p:nvSpPr>
        <p:spPr>
          <a:xfrm>
            <a:off x="10599845" y="3634678"/>
            <a:ext cx="543339" cy="22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DE315004-41AD-9C4B-8571-3662059FB40F}"/>
              </a:ext>
            </a:extLst>
          </p:cNvPr>
          <p:cNvSpPr txBox="1"/>
          <p:nvPr/>
        </p:nvSpPr>
        <p:spPr>
          <a:xfrm>
            <a:off x="10552258" y="3561834"/>
            <a:ext cx="696024" cy="369332"/>
          </a:xfrm>
          <a:prstGeom prst="rect">
            <a:avLst/>
          </a:prstGeom>
          <a:noFill/>
        </p:spPr>
        <p:txBody>
          <a:bodyPr wrap="none" rtlCol="0">
            <a:spAutoFit/>
          </a:bodyPr>
          <a:lstStyle/>
          <a:p>
            <a:r>
              <a:rPr kumimoji="1" lang="en-US" altLang="zh-CN" b="1" dirty="0">
                <a:solidFill>
                  <a:srgbClr val="C00000"/>
                </a:solidFill>
                <a:latin typeface="Söhne"/>
              </a:rPr>
              <a:t>260</a:t>
            </a:r>
            <a:r>
              <a:rPr lang="en-US" altLang="zh-CN" b="1" i="0" dirty="0">
                <a:solidFill>
                  <a:srgbClr val="C00000"/>
                </a:solidFill>
                <a:effectLst/>
                <a:latin typeface="Söhne"/>
              </a:rPr>
              <a:t>×</a:t>
            </a:r>
            <a:endParaRPr kumimoji="1" lang="zh-CN" altLang="en-US" b="1" dirty="0">
              <a:solidFill>
                <a:srgbClr val="C00000"/>
              </a:solidFill>
            </a:endParaRPr>
          </a:p>
        </p:txBody>
      </p:sp>
      <p:sp>
        <p:nvSpPr>
          <p:cNvPr id="13" name="矩形 12">
            <a:extLst>
              <a:ext uri="{FF2B5EF4-FFF2-40B4-BE49-F238E27FC236}">
                <a16:creationId xmlns:a16="http://schemas.microsoft.com/office/drawing/2014/main" id="{36920EC2-24CA-4544-A819-6BDF026BA431}"/>
              </a:ext>
            </a:extLst>
          </p:cNvPr>
          <p:cNvSpPr/>
          <p:nvPr/>
        </p:nvSpPr>
        <p:spPr>
          <a:xfrm>
            <a:off x="1806498" y="4270917"/>
            <a:ext cx="8709102" cy="267629"/>
          </a:xfrm>
          <a:prstGeom prst="rect">
            <a:avLst/>
          </a:prstGeom>
          <a:solidFill>
            <a:srgbClr val="C00000">
              <a:alpha val="2224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线连接符 14">
            <a:extLst>
              <a:ext uri="{FF2B5EF4-FFF2-40B4-BE49-F238E27FC236}">
                <a16:creationId xmlns:a16="http://schemas.microsoft.com/office/drawing/2014/main" id="{ED3D3CE6-F13C-9045-9FCF-88AA1BBC3701}"/>
              </a:ext>
            </a:extLst>
          </p:cNvPr>
          <p:cNvCxnSpPr>
            <a:cxnSpLocks/>
          </p:cNvCxnSpPr>
          <p:nvPr/>
        </p:nvCxnSpPr>
        <p:spPr>
          <a:xfrm>
            <a:off x="10552258" y="3300760"/>
            <a:ext cx="590926"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5CAFD6AC-49C9-F24D-BB1B-9721BB2397B5}"/>
              </a:ext>
            </a:extLst>
          </p:cNvPr>
          <p:cNvCxnSpPr>
            <a:cxnSpLocks/>
          </p:cNvCxnSpPr>
          <p:nvPr/>
        </p:nvCxnSpPr>
        <p:spPr>
          <a:xfrm>
            <a:off x="10552258" y="4412165"/>
            <a:ext cx="590926"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DB1C03F-F9A5-3442-AEDF-BF6CE91B5C51}"/>
              </a:ext>
            </a:extLst>
          </p:cNvPr>
          <p:cNvSpPr/>
          <p:nvPr/>
        </p:nvSpPr>
        <p:spPr>
          <a:xfrm>
            <a:off x="1806498" y="3166945"/>
            <a:ext cx="8709102" cy="267629"/>
          </a:xfrm>
          <a:prstGeom prst="rect">
            <a:avLst/>
          </a:prstGeom>
          <a:solidFill>
            <a:schemeClr val="tx1">
              <a:alpha val="2224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13F662C9-0153-544E-BC30-AB3DE531A709}"/>
              </a:ext>
            </a:extLst>
          </p:cNvPr>
          <p:cNvSpPr txBox="1"/>
          <p:nvPr/>
        </p:nvSpPr>
        <p:spPr>
          <a:xfrm>
            <a:off x="1266092" y="5033400"/>
            <a:ext cx="9333753" cy="830997"/>
          </a:xfrm>
          <a:prstGeom prst="rect">
            <a:avLst/>
          </a:prstGeom>
          <a:noFill/>
        </p:spPr>
        <p:txBody>
          <a:bodyPr wrap="square">
            <a:spAutoFit/>
          </a:bodyPr>
          <a:lstStyle/>
          <a:p>
            <a:r>
              <a:rPr lang="en-US" altLang="zh-CN" sz="2400" dirty="0"/>
              <a:t>Table 1: Elapsed training time taken to reach different relative target accuracy. NLP model: BERT-base. Unit: Hour.</a:t>
            </a:r>
            <a:endParaRPr lang="zh-CN" altLang="en-US" sz="2400" dirty="0"/>
          </a:p>
        </p:txBody>
      </p:sp>
      <p:sp>
        <p:nvSpPr>
          <p:cNvPr id="4" name="灯片编号占位符 3">
            <a:extLst>
              <a:ext uri="{FF2B5EF4-FFF2-40B4-BE49-F238E27FC236}">
                <a16:creationId xmlns:a16="http://schemas.microsoft.com/office/drawing/2014/main" id="{FFF464C3-89C5-274F-A864-F20CEFF4C009}"/>
              </a:ext>
            </a:extLst>
          </p:cNvPr>
          <p:cNvSpPr>
            <a:spLocks noGrp="1"/>
          </p:cNvSpPr>
          <p:nvPr>
            <p:ph type="sldNum" sz="quarter" idx="4"/>
          </p:nvPr>
        </p:nvSpPr>
        <p:spPr/>
        <p:txBody>
          <a:bodyPr/>
          <a:lstStyle/>
          <a:p>
            <a:fld id="{9FE11B73-A815-BF4E-9B20-19D14749F6B9}" type="slidenum">
              <a:rPr kumimoji="1" lang="zh-CN" altLang="en-US" smtClean="0"/>
              <a:pPr/>
              <a:t>12</a:t>
            </a:fld>
            <a:r>
              <a:rPr kumimoji="1" lang="en-US" altLang="zh-CN"/>
              <a:t>/15</a:t>
            </a:r>
            <a:endParaRPr kumimoji="1" lang="zh-CN" altLang="en-US" dirty="0"/>
          </a:p>
        </p:txBody>
      </p:sp>
    </p:spTree>
    <p:extLst>
      <p:ext uri="{BB962C8B-B14F-4D97-AF65-F5344CB8AC3E}">
        <p14:creationId xmlns:p14="http://schemas.microsoft.com/office/powerpoint/2010/main" val="254332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D131E-CCD1-A240-A288-CB9590048F3C}"/>
              </a:ext>
            </a:extLst>
          </p:cNvPr>
          <p:cNvSpPr>
            <a:spLocks noGrp="1"/>
          </p:cNvSpPr>
          <p:nvPr>
            <p:ph type="title"/>
          </p:nvPr>
        </p:nvSpPr>
        <p:spPr/>
        <p:txBody>
          <a:bodyPr/>
          <a:lstStyle/>
          <a:p>
            <a:r>
              <a:rPr lang="en-US" altLang="zh-CN" dirty="0"/>
              <a:t>Evaluation:</a:t>
            </a:r>
            <a:r>
              <a:rPr lang="zh-CN" altLang="en-US" dirty="0"/>
              <a:t> </a:t>
            </a:r>
            <a:r>
              <a:rPr lang="en-US" altLang="zh-CN" dirty="0"/>
              <a:t>System Scalability</a:t>
            </a:r>
            <a:endParaRPr lang="en-CN" dirty="0"/>
          </a:p>
        </p:txBody>
      </p:sp>
      <p:sp>
        <p:nvSpPr>
          <p:cNvPr id="3" name="Content Placeholder 2">
            <a:extLst>
              <a:ext uri="{FF2B5EF4-FFF2-40B4-BE49-F238E27FC236}">
                <a16:creationId xmlns:a16="http://schemas.microsoft.com/office/drawing/2014/main" id="{9DE510EF-B3F1-A047-90CE-286C8B94FFF0}"/>
              </a:ext>
            </a:extLst>
          </p:cNvPr>
          <p:cNvSpPr>
            <a:spLocks noGrp="1"/>
          </p:cNvSpPr>
          <p:nvPr>
            <p:ph idx="1"/>
          </p:nvPr>
        </p:nvSpPr>
        <p:spPr>
          <a:xfrm>
            <a:off x="796639" y="1443095"/>
            <a:ext cx="10515600" cy="1178941"/>
          </a:xfrm>
        </p:spPr>
        <p:txBody>
          <a:bodyPr>
            <a:normAutofit fontScale="92500"/>
          </a:bodyPr>
          <a:lstStyle/>
          <a:p>
            <a:r>
              <a:rPr lang="en-US" altLang="zh-CN" dirty="0"/>
              <a:t>Our system outperforms baselines</a:t>
            </a:r>
            <a:r>
              <a:rPr lang="zh-CN" altLang="en-US" dirty="0"/>
              <a:t> </a:t>
            </a:r>
            <a:r>
              <a:rPr lang="en-US" altLang="zh-CN"/>
              <a:t>under different </a:t>
            </a:r>
            <a:r>
              <a:rPr lang="en-US" altLang="zh-CN" b="1" dirty="0"/>
              <a:t>network</a:t>
            </a:r>
            <a:r>
              <a:rPr lang="en-US" altLang="zh-CN" dirty="0"/>
              <a:t> environments</a:t>
            </a:r>
          </a:p>
          <a:p>
            <a:r>
              <a:rPr lang="en-US" altLang="zh-CN" dirty="0"/>
              <a:t>It outperforms baselines on various client </a:t>
            </a:r>
            <a:r>
              <a:rPr lang="en-US" altLang="zh-CN" b="1" dirty="0"/>
              <a:t>hardware</a:t>
            </a:r>
            <a:r>
              <a:rPr lang="en-US" altLang="zh-CN" dirty="0"/>
              <a:t>.</a:t>
            </a:r>
          </a:p>
        </p:txBody>
      </p:sp>
      <p:grpSp>
        <p:nvGrpSpPr>
          <p:cNvPr id="22" name="组合 21">
            <a:extLst>
              <a:ext uri="{FF2B5EF4-FFF2-40B4-BE49-F238E27FC236}">
                <a16:creationId xmlns:a16="http://schemas.microsoft.com/office/drawing/2014/main" id="{D2FF8E2A-AC10-9547-9A9D-2262D87E0C84}"/>
              </a:ext>
            </a:extLst>
          </p:cNvPr>
          <p:cNvGrpSpPr/>
          <p:nvPr/>
        </p:nvGrpSpPr>
        <p:grpSpPr>
          <a:xfrm>
            <a:off x="877918" y="2797077"/>
            <a:ext cx="3878746" cy="1941889"/>
            <a:chOff x="1394295" y="2417987"/>
            <a:chExt cx="3878746" cy="1941889"/>
          </a:xfrm>
        </p:grpSpPr>
        <p:pic>
          <p:nvPicPr>
            <p:cNvPr id="8" name="内容占位符 7">
              <a:extLst>
                <a:ext uri="{FF2B5EF4-FFF2-40B4-BE49-F238E27FC236}">
                  <a16:creationId xmlns:a16="http://schemas.microsoft.com/office/drawing/2014/main" id="{4265A1ED-2700-DEAC-F992-D7BCB1526F5E}"/>
                </a:ext>
              </a:extLst>
            </p:cNvPr>
            <p:cNvPicPr>
              <a:picLocks noChangeAspect="1"/>
            </p:cNvPicPr>
            <p:nvPr/>
          </p:nvPicPr>
          <p:blipFill rotWithShape="1">
            <a:blip r:embed="rId3"/>
            <a:srcRect l="28983" t="56013" r="52805" b="35391"/>
            <a:stretch/>
          </p:blipFill>
          <p:spPr>
            <a:xfrm>
              <a:off x="1394295" y="2738466"/>
              <a:ext cx="2654221" cy="1621410"/>
            </a:xfrm>
            <a:prstGeom prst="rect">
              <a:avLst/>
            </a:prstGeom>
          </p:spPr>
        </p:pic>
        <p:grpSp>
          <p:nvGrpSpPr>
            <p:cNvPr id="6" name="组合 5">
              <a:extLst>
                <a:ext uri="{FF2B5EF4-FFF2-40B4-BE49-F238E27FC236}">
                  <a16:creationId xmlns:a16="http://schemas.microsoft.com/office/drawing/2014/main" id="{1C03D1C4-C8C8-A94A-A911-4F00C3082D54}"/>
                </a:ext>
              </a:extLst>
            </p:cNvPr>
            <p:cNvGrpSpPr/>
            <p:nvPr/>
          </p:nvGrpSpPr>
          <p:grpSpPr>
            <a:xfrm>
              <a:off x="4145446" y="2688615"/>
              <a:ext cx="1127595" cy="1407078"/>
              <a:chOff x="4235296" y="2778023"/>
              <a:chExt cx="1127595" cy="1407078"/>
            </a:xfrm>
          </p:grpSpPr>
          <p:pic>
            <p:nvPicPr>
              <p:cNvPr id="10" name="内容占位符 7">
                <a:extLst>
                  <a:ext uri="{FF2B5EF4-FFF2-40B4-BE49-F238E27FC236}">
                    <a16:creationId xmlns:a16="http://schemas.microsoft.com/office/drawing/2014/main" id="{ED6B8BEB-F50F-A74E-976F-7506525ADF1C}"/>
                  </a:ext>
                </a:extLst>
              </p:cNvPr>
              <p:cNvPicPr>
                <a:picLocks noChangeAspect="1"/>
              </p:cNvPicPr>
              <p:nvPr/>
            </p:nvPicPr>
            <p:blipFill rotWithShape="1">
              <a:blip r:embed="rId3"/>
              <a:srcRect l="14338" t="54397" r="81393" b="44038"/>
              <a:stretch/>
            </p:blipFill>
            <p:spPr>
              <a:xfrm>
                <a:off x="4263097" y="2778023"/>
                <a:ext cx="622169" cy="295115"/>
              </a:xfrm>
              <a:prstGeom prst="rect">
                <a:avLst/>
              </a:prstGeom>
            </p:spPr>
          </p:pic>
          <p:pic>
            <p:nvPicPr>
              <p:cNvPr id="11" name="内容占位符 7">
                <a:extLst>
                  <a:ext uri="{FF2B5EF4-FFF2-40B4-BE49-F238E27FC236}">
                    <a16:creationId xmlns:a16="http://schemas.microsoft.com/office/drawing/2014/main" id="{50343996-5209-2641-A19B-7B0EDC587915}"/>
                  </a:ext>
                </a:extLst>
              </p:cNvPr>
              <p:cNvPicPr>
                <a:picLocks noChangeAspect="1"/>
              </p:cNvPicPr>
              <p:nvPr/>
            </p:nvPicPr>
            <p:blipFill rotWithShape="1">
              <a:blip r:embed="rId3"/>
              <a:srcRect l="19098" t="54563" r="75792" b="44038"/>
              <a:stretch/>
            </p:blipFill>
            <p:spPr>
              <a:xfrm>
                <a:off x="4253670" y="3070781"/>
                <a:ext cx="744717" cy="263749"/>
              </a:xfrm>
              <a:prstGeom prst="rect">
                <a:avLst/>
              </a:prstGeom>
            </p:spPr>
          </p:pic>
          <p:pic>
            <p:nvPicPr>
              <p:cNvPr id="12" name="内容占位符 7">
                <a:extLst>
                  <a:ext uri="{FF2B5EF4-FFF2-40B4-BE49-F238E27FC236}">
                    <a16:creationId xmlns:a16="http://schemas.microsoft.com/office/drawing/2014/main" id="{F2A721E2-11B7-F849-AB9C-32B0C92A7C4C}"/>
                  </a:ext>
                </a:extLst>
              </p:cNvPr>
              <p:cNvPicPr>
                <a:picLocks noChangeAspect="1"/>
              </p:cNvPicPr>
              <p:nvPr/>
            </p:nvPicPr>
            <p:blipFill rotWithShape="1">
              <a:blip r:embed="rId3"/>
              <a:srcRect l="24905" t="54563" r="68260" b="43770"/>
              <a:stretch/>
            </p:blipFill>
            <p:spPr>
              <a:xfrm>
                <a:off x="4270602" y="3324424"/>
                <a:ext cx="996099" cy="314155"/>
              </a:xfrm>
              <a:prstGeom prst="rect">
                <a:avLst/>
              </a:prstGeom>
            </p:spPr>
          </p:pic>
          <p:pic>
            <p:nvPicPr>
              <p:cNvPr id="13" name="内容占位符 7">
                <a:extLst>
                  <a:ext uri="{FF2B5EF4-FFF2-40B4-BE49-F238E27FC236}">
                    <a16:creationId xmlns:a16="http://schemas.microsoft.com/office/drawing/2014/main" id="{A2719751-204D-3E47-AE47-B0CEA51B8153}"/>
                  </a:ext>
                </a:extLst>
              </p:cNvPr>
              <p:cNvPicPr>
                <a:picLocks noChangeAspect="1"/>
              </p:cNvPicPr>
              <p:nvPr/>
            </p:nvPicPr>
            <p:blipFill rotWithShape="1">
              <a:blip r:embed="rId3"/>
              <a:srcRect l="31909" t="54511" r="60458" b="43823"/>
              <a:stretch/>
            </p:blipFill>
            <p:spPr>
              <a:xfrm>
                <a:off x="4250528" y="3597397"/>
                <a:ext cx="1112363" cy="314156"/>
              </a:xfrm>
              <a:prstGeom prst="rect">
                <a:avLst/>
              </a:prstGeom>
            </p:spPr>
          </p:pic>
          <p:pic>
            <p:nvPicPr>
              <p:cNvPr id="14" name="内容占位符 7">
                <a:extLst>
                  <a:ext uri="{FF2B5EF4-FFF2-40B4-BE49-F238E27FC236}">
                    <a16:creationId xmlns:a16="http://schemas.microsoft.com/office/drawing/2014/main" id="{CFC48F01-FBC9-E740-B1D8-F556511EF618}"/>
                  </a:ext>
                </a:extLst>
              </p:cNvPr>
              <p:cNvPicPr>
                <a:picLocks noChangeAspect="1"/>
              </p:cNvPicPr>
              <p:nvPr/>
            </p:nvPicPr>
            <p:blipFill rotWithShape="1">
              <a:blip r:embed="rId3"/>
              <a:srcRect l="39882" t="54511" r="53283" b="43823"/>
              <a:stretch/>
            </p:blipFill>
            <p:spPr>
              <a:xfrm>
                <a:off x="4235296" y="3870945"/>
                <a:ext cx="996100" cy="314156"/>
              </a:xfrm>
              <a:prstGeom prst="rect">
                <a:avLst/>
              </a:prstGeom>
            </p:spPr>
          </p:pic>
        </p:grpSp>
        <p:cxnSp>
          <p:nvCxnSpPr>
            <p:cNvPr id="15" name="直线箭头连接符 14">
              <a:extLst>
                <a:ext uri="{FF2B5EF4-FFF2-40B4-BE49-F238E27FC236}">
                  <a16:creationId xmlns:a16="http://schemas.microsoft.com/office/drawing/2014/main" id="{47B5D706-12EC-E244-B66E-8BB5C0B3978A}"/>
                </a:ext>
              </a:extLst>
            </p:cNvPr>
            <p:cNvCxnSpPr>
              <a:cxnSpLocks/>
            </p:cNvCxnSpPr>
            <p:nvPr/>
          </p:nvCxnSpPr>
          <p:spPr>
            <a:xfrm>
              <a:off x="1734531" y="2836172"/>
              <a:ext cx="0" cy="712999"/>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B633555F-03C2-1D44-AC9C-F54DE22C6467}"/>
                </a:ext>
              </a:extLst>
            </p:cNvPr>
            <p:cNvCxnSpPr>
              <a:cxnSpLocks/>
            </p:cNvCxnSpPr>
            <p:nvPr/>
          </p:nvCxnSpPr>
          <p:spPr>
            <a:xfrm>
              <a:off x="3947739" y="3507989"/>
              <a:ext cx="0" cy="430626"/>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F3908C0-CD70-1747-BB50-E360AC79A954}"/>
                </a:ext>
              </a:extLst>
            </p:cNvPr>
            <p:cNvSpPr txBox="1"/>
            <p:nvPr/>
          </p:nvSpPr>
          <p:spPr>
            <a:xfrm>
              <a:off x="1394295" y="2417987"/>
              <a:ext cx="873957" cy="369332"/>
            </a:xfrm>
            <a:prstGeom prst="rect">
              <a:avLst/>
            </a:prstGeom>
            <a:noFill/>
          </p:spPr>
          <p:txBody>
            <a:bodyPr wrap="none" rtlCol="0">
              <a:spAutoFit/>
            </a:bodyPr>
            <a:lstStyle/>
            <a:p>
              <a:r>
                <a:rPr kumimoji="1" lang="en-US" altLang="zh-CN" b="1" dirty="0">
                  <a:solidFill>
                    <a:srgbClr val="C00000"/>
                  </a:solidFill>
                </a:rPr>
                <a:t>112.5</a:t>
              </a:r>
              <a:r>
                <a:rPr lang="en-US" altLang="zh-CN" b="1" i="0" dirty="0">
                  <a:solidFill>
                    <a:srgbClr val="C00000"/>
                  </a:solidFill>
                  <a:effectLst/>
                  <a:latin typeface="Söhne"/>
                </a:rPr>
                <a:t>×</a:t>
              </a:r>
              <a:endParaRPr kumimoji="1" lang="zh-CN" altLang="en-US" b="1" dirty="0">
                <a:solidFill>
                  <a:srgbClr val="C00000"/>
                </a:solidFill>
              </a:endParaRPr>
            </a:p>
          </p:txBody>
        </p:sp>
        <p:sp>
          <p:nvSpPr>
            <p:cNvPr id="21" name="文本框 20">
              <a:extLst>
                <a:ext uri="{FF2B5EF4-FFF2-40B4-BE49-F238E27FC236}">
                  <a16:creationId xmlns:a16="http://schemas.microsoft.com/office/drawing/2014/main" id="{82CDC4C9-B082-9F48-AB8F-35B8A1FD7E47}"/>
                </a:ext>
              </a:extLst>
            </p:cNvPr>
            <p:cNvSpPr txBox="1"/>
            <p:nvPr/>
          </p:nvSpPr>
          <p:spPr>
            <a:xfrm>
              <a:off x="3542754" y="3186837"/>
              <a:ext cx="639919" cy="369332"/>
            </a:xfrm>
            <a:prstGeom prst="rect">
              <a:avLst/>
            </a:prstGeom>
            <a:noFill/>
          </p:spPr>
          <p:txBody>
            <a:bodyPr wrap="none" rtlCol="0">
              <a:spAutoFit/>
            </a:bodyPr>
            <a:lstStyle/>
            <a:p>
              <a:r>
                <a:rPr kumimoji="1" lang="en-US" altLang="zh-CN" b="1" dirty="0">
                  <a:solidFill>
                    <a:srgbClr val="C00000"/>
                  </a:solidFill>
                </a:rPr>
                <a:t>9.2</a:t>
              </a:r>
              <a:r>
                <a:rPr lang="en-US" altLang="zh-CN" b="1" i="0" dirty="0">
                  <a:solidFill>
                    <a:srgbClr val="C00000"/>
                  </a:solidFill>
                  <a:effectLst/>
                  <a:latin typeface="Söhne"/>
                </a:rPr>
                <a:t>×</a:t>
              </a:r>
              <a:endParaRPr kumimoji="1" lang="zh-CN" altLang="en-US" b="1" dirty="0">
                <a:solidFill>
                  <a:srgbClr val="C00000"/>
                </a:solidFill>
              </a:endParaRPr>
            </a:p>
          </p:txBody>
        </p:sp>
      </p:grpSp>
      <p:pic>
        <p:nvPicPr>
          <p:cNvPr id="9" name="内容占位符 7">
            <a:extLst>
              <a:ext uri="{FF2B5EF4-FFF2-40B4-BE49-F238E27FC236}">
                <a16:creationId xmlns:a16="http://schemas.microsoft.com/office/drawing/2014/main" id="{CF2D5030-77A3-5388-75CE-D5B9AACECAF1}"/>
              </a:ext>
            </a:extLst>
          </p:cNvPr>
          <p:cNvPicPr>
            <a:picLocks noChangeAspect="1"/>
          </p:cNvPicPr>
          <p:nvPr/>
        </p:nvPicPr>
        <p:blipFill rotWithShape="1">
          <a:blip r:embed="rId4"/>
          <a:srcRect l="51071" t="65402" r="8697" b="25635"/>
          <a:stretch/>
        </p:blipFill>
        <p:spPr>
          <a:xfrm>
            <a:off x="5119221" y="2836833"/>
            <a:ext cx="6416667" cy="1850010"/>
          </a:xfrm>
          <a:prstGeom prst="rect">
            <a:avLst/>
          </a:prstGeom>
        </p:spPr>
      </p:pic>
      <p:cxnSp>
        <p:nvCxnSpPr>
          <p:cNvPr id="23" name="直线箭头连接符 22">
            <a:extLst>
              <a:ext uri="{FF2B5EF4-FFF2-40B4-BE49-F238E27FC236}">
                <a16:creationId xmlns:a16="http://schemas.microsoft.com/office/drawing/2014/main" id="{42FDEE03-F2A2-B144-B45C-8CBD512E511D}"/>
              </a:ext>
            </a:extLst>
          </p:cNvPr>
          <p:cNvCxnSpPr>
            <a:cxnSpLocks/>
          </p:cNvCxnSpPr>
          <p:nvPr/>
        </p:nvCxnSpPr>
        <p:spPr>
          <a:xfrm>
            <a:off x="6828353" y="3325914"/>
            <a:ext cx="0" cy="1100487"/>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DB102F31-FB81-1F42-AE66-E7B146136F6A}"/>
              </a:ext>
            </a:extLst>
          </p:cNvPr>
          <p:cNvGrpSpPr/>
          <p:nvPr/>
        </p:nvGrpSpPr>
        <p:grpSpPr>
          <a:xfrm>
            <a:off x="6458855" y="3547282"/>
            <a:ext cx="756938" cy="369332"/>
            <a:chOff x="6472017" y="3627620"/>
            <a:chExt cx="756938" cy="369332"/>
          </a:xfrm>
        </p:grpSpPr>
        <p:sp>
          <p:nvSpPr>
            <p:cNvPr id="48" name="矩形 47">
              <a:extLst>
                <a:ext uri="{FF2B5EF4-FFF2-40B4-BE49-F238E27FC236}">
                  <a16:creationId xmlns:a16="http://schemas.microsoft.com/office/drawing/2014/main" id="{A503F538-F034-4544-9B69-CF6E28297F7F}"/>
                </a:ext>
              </a:extLst>
            </p:cNvPr>
            <p:cNvSpPr/>
            <p:nvPr/>
          </p:nvSpPr>
          <p:spPr>
            <a:xfrm>
              <a:off x="6559826" y="3707404"/>
              <a:ext cx="543339" cy="22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7192789C-317E-D047-ADC7-92C15203CB5A}"/>
                </a:ext>
              </a:extLst>
            </p:cNvPr>
            <p:cNvSpPr txBox="1"/>
            <p:nvPr/>
          </p:nvSpPr>
          <p:spPr>
            <a:xfrm>
              <a:off x="6472017" y="3627620"/>
              <a:ext cx="756938" cy="369332"/>
            </a:xfrm>
            <a:prstGeom prst="rect">
              <a:avLst/>
            </a:prstGeom>
            <a:noFill/>
          </p:spPr>
          <p:txBody>
            <a:bodyPr wrap="none" rtlCol="0">
              <a:spAutoFit/>
            </a:bodyPr>
            <a:lstStyle/>
            <a:p>
              <a:r>
                <a:rPr kumimoji="1" lang="en-US" altLang="zh-CN" b="1" i="0" dirty="0">
                  <a:solidFill>
                    <a:srgbClr val="C00000"/>
                  </a:solidFill>
                  <a:effectLst/>
                  <a:latin typeface="Söhne"/>
                </a:rPr>
                <a:t>79.2</a:t>
              </a:r>
              <a:r>
                <a:rPr lang="en-US" altLang="zh-CN" b="1" i="0" dirty="0">
                  <a:solidFill>
                    <a:srgbClr val="C00000"/>
                  </a:solidFill>
                  <a:effectLst/>
                  <a:latin typeface="Söhne"/>
                </a:rPr>
                <a:t>×</a:t>
              </a:r>
              <a:endParaRPr kumimoji="1" lang="zh-CN" altLang="en-US" b="1" dirty="0">
                <a:solidFill>
                  <a:srgbClr val="C00000"/>
                </a:solidFill>
              </a:endParaRPr>
            </a:p>
          </p:txBody>
        </p:sp>
      </p:grpSp>
      <p:cxnSp>
        <p:nvCxnSpPr>
          <p:cNvPr id="26" name="直线箭头连接符 25">
            <a:extLst>
              <a:ext uri="{FF2B5EF4-FFF2-40B4-BE49-F238E27FC236}">
                <a16:creationId xmlns:a16="http://schemas.microsoft.com/office/drawing/2014/main" id="{4A4066F3-B344-A945-8D0B-09A3E4B1FC00}"/>
              </a:ext>
            </a:extLst>
          </p:cNvPr>
          <p:cNvCxnSpPr>
            <a:cxnSpLocks/>
          </p:cNvCxnSpPr>
          <p:nvPr/>
        </p:nvCxnSpPr>
        <p:spPr>
          <a:xfrm flipH="1">
            <a:off x="8320037" y="3325914"/>
            <a:ext cx="7518" cy="1100487"/>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BA079099-04CF-CA4B-9423-EFC8C763E394}"/>
              </a:ext>
            </a:extLst>
          </p:cNvPr>
          <p:cNvCxnSpPr>
            <a:cxnSpLocks/>
          </p:cNvCxnSpPr>
          <p:nvPr/>
        </p:nvCxnSpPr>
        <p:spPr>
          <a:xfrm>
            <a:off x="6110136" y="3307060"/>
            <a:ext cx="718217"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F4B2517C-9708-F74E-9E8D-B61312BEC050}"/>
              </a:ext>
            </a:extLst>
          </p:cNvPr>
          <p:cNvCxnSpPr>
            <a:cxnSpLocks/>
          </p:cNvCxnSpPr>
          <p:nvPr/>
        </p:nvCxnSpPr>
        <p:spPr>
          <a:xfrm>
            <a:off x="7601820" y="3307060"/>
            <a:ext cx="718217"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B0BC329B-5552-8143-B880-BE6CD001DC2F}"/>
              </a:ext>
            </a:extLst>
          </p:cNvPr>
          <p:cNvCxnSpPr>
            <a:cxnSpLocks/>
          </p:cNvCxnSpPr>
          <p:nvPr/>
        </p:nvCxnSpPr>
        <p:spPr>
          <a:xfrm>
            <a:off x="9804203" y="3307060"/>
            <a:ext cx="587" cy="984891"/>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A51359F7-5AC7-F740-BA27-62144FC509AB}"/>
              </a:ext>
            </a:extLst>
          </p:cNvPr>
          <p:cNvCxnSpPr>
            <a:cxnSpLocks/>
          </p:cNvCxnSpPr>
          <p:nvPr/>
        </p:nvCxnSpPr>
        <p:spPr>
          <a:xfrm>
            <a:off x="9085986" y="3307060"/>
            <a:ext cx="718217"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AD060A26-CEBC-9048-85ED-42889344B3D5}"/>
              </a:ext>
            </a:extLst>
          </p:cNvPr>
          <p:cNvCxnSpPr>
            <a:cxnSpLocks/>
          </p:cNvCxnSpPr>
          <p:nvPr/>
        </p:nvCxnSpPr>
        <p:spPr>
          <a:xfrm>
            <a:off x="11280853" y="3325914"/>
            <a:ext cx="0" cy="1065484"/>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9D1EA870-9894-134F-9476-F4A95D87607C}"/>
              </a:ext>
            </a:extLst>
          </p:cNvPr>
          <p:cNvCxnSpPr>
            <a:cxnSpLocks/>
          </p:cNvCxnSpPr>
          <p:nvPr/>
        </p:nvCxnSpPr>
        <p:spPr>
          <a:xfrm>
            <a:off x="10566438" y="3307060"/>
            <a:ext cx="718217"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D26572A5-B6F9-204C-B1DD-A9B1C309F670}"/>
              </a:ext>
            </a:extLst>
          </p:cNvPr>
          <p:cNvSpPr txBox="1"/>
          <p:nvPr/>
        </p:nvSpPr>
        <p:spPr>
          <a:xfrm>
            <a:off x="877188" y="4905923"/>
            <a:ext cx="3908021" cy="923330"/>
          </a:xfrm>
          <a:prstGeom prst="rect">
            <a:avLst/>
          </a:prstGeom>
          <a:noFill/>
        </p:spPr>
        <p:txBody>
          <a:bodyPr wrap="square">
            <a:spAutoFit/>
          </a:bodyPr>
          <a:lstStyle/>
          <a:p>
            <a:r>
              <a:rPr lang="en-US" altLang="zh-CN" dirty="0"/>
              <a:t>Fig. 1: Model convergence delays under different network bandwidths. Training targets 99% relative target accuracy. </a:t>
            </a:r>
            <a:endParaRPr lang="zh-CN" altLang="en-US" dirty="0"/>
          </a:p>
        </p:txBody>
      </p:sp>
      <p:sp>
        <p:nvSpPr>
          <p:cNvPr id="47" name="文本框 46">
            <a:extLst>
              <a:ext uri="{FF2B5EF4-FFF2-40B4-BE49-F238E27FC236}">
                <a16:creationId xmlns:a16="http://schemas.microsoft.com/office/drawing/2014/main" id="{3D07E7E2-7FC2-DD41-A8BC-B8F0F5CAD29E}"/>
              </a:ext>
            </a:extLst>
          </p:cNvPr>
          <p:cNvSpPr txBox="1"/>
          <p:nvPr/>
        </p:nvSpPr>
        <p:spPr>
          <a:xfrm>
            <a:off x="5283982" y="4905923"/>
            <a:ext cx="6603218" cy="923330"/>
          </a:xfrm>
          <a:prstGeom prst="rect">
            <a:avLst/>
          </a:prstGeom>
          <a:noFill/>
        </p:spPr>
        <p:txBody>
          <a:bodyPr wrap="square">
            <a:spAutoFit/>
          </a:bodyPr>
          <a:lstStyle/>
          <a:p>
            <a:r>
              <a:rPr lang="en-US" altLang="zh-CN" dirty="0"/>
              <a:t>Fig. 2: Model convergence delays with a variety of client hardware. ‘Heterogenous’ means a mixture of heterogeneous hardware capacity.</a:t>
            </a:r>
            <a:endParaRPr lang="zh-CN" altLang="en-US" dirty="0"/>
          </a:p>
        </p:txBody>
      </p:sp>
      <p:grpSp>
        <p:nvGrpSpPr>
          <p:cNvPr id="51" name="组合 50">
            <a:extLst>
              <a:ext uri="{FF2B5EF4-FFF2-40B4-BE49-F238E27FC236}">
                <a16:creationId xmlns:a16="http://schemas.microsoft.com/office/drawing/2014/main" id="{2FC951BA-7F33-9A4C-B764-E1F1AEC4FE4C}"/>
              </a:ext>
            </a:extLst>
          </p:cNvPr>
          <p:cNvGrpSpPr/>
          <p:nvPr/>
        </p:nvGrpSpPr>
        <p:grpSpPr>
          <a:xfrm>
            <a:off x="7972809" y="3536123"/>
            <a:ext cx="756938" cy="369332"/>
            <a:chOff x="6472017" y="3627620"/>
            <a:chExt cx="756938" cy="369332"/>
          </a:xfrm>
        </p:grpSpPr>
        <p:sp>
          <p:nvSpPr>
            <p:cNvPr id="52" name="矩形 51">
              <a:extLst>
                <a:ext uri="{FF2B5EF4-FFF2-40B4-BE49-F238E27FC236}">
                  <a16:creationId xmlns:a16="http://schemas.microsoft.com/office/drawing/2014/main" id="{FA8BE9C1-1DA8-3841-BA2F-E8EC14099D3C}"/>
                </a:ext>
              </a:extLst>
            </p:cNvPr>
            <p:cNvSpPr/>
            <p:nvPr/>
          </p:nvSpPr>
          <p:spPr>
            <a:xfrm>
              <a:off x="6559826" y="3707404"/>
              <a:ext cx="543339" cy="22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62DF5162-BD98-B540-A6E9-62B19332F2C1}"/>
                </a:ext>
              </a:extLst>
            </p:cNvPr>
            <p:cNvSpPr txBox="1"/>
            <p:nvPr/>
          </p:nvSpPr>
          <p:spPr>
            <a:xfrm>
              <a:off x="6472017" y="3627620"/>
              <a:ext cx="756938" cy="369332"/>
            </a:xfrm>
            <a:prstGeom prst="rect">
              <a:avLst/>
            </a:prstGeom>
            <a:noFill/>
          </p:spPr>
          <p:txBody>
            <a:bodyPr wrap="none" rtlCol="0">
              <a:spAutoFit/>
            </a:bodyPr>
            <a:lstStyle/>
            <a:p>
              <a:r>
                <a:rPr kumimoji="1" lang="en-US" altLang="zh-CN" b="1" i="0" dirty="0">
                  <a:solidFill>
                    <a:srgbClr val="C00000"/>
                  </a:solidFill>
                  <a:effectLst/>
                  <a:latin typeface="Söhne"/>
                </a:rPr>
                <a:t>48.3</a:t>
              </a:r>
              <a:r>
                <a:rPr lang="en-US" altLang="zh-CN" b="1" i="0" dirty="0">
                  <a:solidFill>
                    <a:srgbClr val="C00000"/>
                  </a:solidFill>
                  <a:effectLst/>
                  <a:latin typeface="Söhne"/>
                </a:rPr>
                <a:t>×</a:t>
              </a:r>
              <a:endParaRPr kumimoji="1" lang="zh-CN" altLang="en-US" b="1" dirty="0">
                <a:solidFill>
                  <a:srgbClr val="C00000"/>
                </a:solidFill>
              </a:endParaRPr>
            </a:p>
          </p:txBody>
        </p:sp>
      </p:grpSp>
      <p:grpSp>
        <p:nvGrpSpPr>
          <p:cNvPr id="55" name="组合 54">
            <a:extLst>
              <a:ext uri="{FF2B5EF4-FFF2-40B4-BE49-F238E27FC236}">
                <a16:creationId xmlns:a16="http://schemas.microsoft.com/office/drawing/2014/main" id="{967328E4-0B13-6A41-8147-91C6916051EF}"/>
              </a:ext>
            </a:extLst>
          </p:cNvPr>
          <p:cNvGrpSpPr/>
          <p:nvPr/>
        </p:nvGrpSpPr>
        <p:grpSpPr>
          <a:xfrm>
            <a:off x="9474248" y="3545253"/>
            <a:ext cx="639919" cy="369332"/>
            <a:chOff x="6472017" y="3627620"/>
            <a:chExt cx="639919" cy="369332"/>
          </a:xfrm>
        </p:grpSpPr>
        <p:sp>
          <p:nvSpPr>
            <p:cNvPr id="56" name="矩形 55">
              <a:extLst>
                <a:ext uri="{FF2B5EF4-FFF2-40B4-BE49-F238E27FC236}">
                  <a16:creationId xmlns:a16="http://schemas.microsoft.com/office/drawing/2014/main" id="{73E83A07-D197-F943-B57F-8D7FCFDC0768}"/>
                </a:ext>
              </a:extLst>
            </p:cNvPr>
            <p:cNvSpPr/>
            <p:nvPr/>
          </p:nvSpPr>
          <p:spPr>
            <a:xfrm>
              <a:off x="6559826" y="3707404"/>
              <a:ext cx="543339" cy="22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14C4034B-D003-E842-9D2E-C9565AE825FF}"/>
                </a:ext>
              </a:extLst>
            </p:cNvPr>
            <p:cNvSpPr txBox="1"/>
            <p:nvPr/>
          </p:nvSpPr>
          <p:spPr>
            <a:xfrm>
              <a:off x="6472017" y="3627620"/>
              <a:ext cx="639919" cy="369332"/>
            </a:xfrm>
            <a:prstGeom prst="rect">
              <a:avLst/>
            </a:prstGeom>
            <a:noFill/>
          </p:spPr>
          <p:txBody>
            <a:bodyPr wrap="none" rtlCol="0">
              <a:spAutoFit/>
            </a:bodyPr>
            <a:lstStyle/>
            <a:p>
              <a:r>
                <a:rPr kumimoji="1" lang="en-US" altLang="zh-CN" b="1" i="0" dirty="0">
                  <a:solidFill>
                    <a:srgbClr val="C00000"/>
                  </a:solidFill>
                  <a:effectLst/>
                  <a:latin typeface="Söhne"/>
                </a:rPr>
                <a:t>7.0</a:t>
              </a:r>
              <a:r>
                <a:rPr lang="en-US" altLang="zh-CN" b="1" i="0" dirty="0">
                  <a:solidFill>
                    <a:srgbClr val="C00000"/>
                  </a:solidFill>
                  <a:effectLst/>
                  <a:latin typeface="Söhne"/>
                </a:rPr>
                <a:t>×</a:t>
              </a:r>
              <a:endParaRPr kumimoji="1" lang="zh-CN" altLang="en-US" b="1" dirty="0">
                <a:solidFill>
                  <a:srgbClr val="C00000"/>
                </a:solidFill>
              </a:endParaRPr>
            </a:p>
          </p:txBody>
        </p:sp>
      </p:grpSp>
      <p:grpSp>
        <p:nvGrpSpPr>
          <p:cNvPr id="58" name="组合 57">
            <a:extLst>
              <a:ext uri="{FF2B5EF4-FFF2-40B4-BE49-F238E27FC236}">
                <a16:creationId xmlns:a16="http://schemas.microsoft.com/office/drawing/2014/main" id="{48678AB5-5619-8C4A-952B-9A03BEC93BA1}"/>
              </a:ext>
            </a:extLst>
          </p:cNvPr>
          <p:cNvGrpSpPr/>
          <p:nvPr/>
        </p:nvGrpSpPr>
        <p:grpSpPr>
          <a:xfrm>
            <a:off x="10902384" y="3536123"/>
            <a:ext cx="756938" cy="369332"/>
            <a:chOff x="6472017" y="3627620"/>
            <a:chExt cx="756938" cy="369332"/>
          </a:xfrm>
        </p:grpSpPr>
        <p:sp>
          <p:nvSpPr>
            <p:cNvPr id="59" name="矩形 58">
              <a:extLst>
                <a:ext uri="{FF2B5EF4-FFF2-40B4-BE49-F238E27FC236}">
                  <a16:creationId xmlns:a16="http://schemas.microsoft.com/office/drawing/2014/main" id="{3DEB9AB9-6011-B744-A4CC-2F78187F051E}"/>
                </a:ext>
              </a:extLst>
            </p:cNvPr>
            <p:cNvSpPr/>
            <p:nvPr/>
          </p:nvSpPr>
          <p:spPr>
            <a:xfrm>
              <a:off x="6559826" y="3707404"/>
              <a:ext cx="543339" cy="22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F0F4F23F-68F3-1E4E-BB8B-942839AD9264}"/>
                </a:ext>
              </a:extLst>
            </p:cNvPr>
            <p:cNvSpPr txBox="1"/>
            <p:nvPr/>
          </p:nvSpPr>
          <p:spPr>
            <a:xfrm>
              <a:off x="6472017" y="3627620"/>
              <a:ext cx="756938" cy="369332"/>
            </a:xfrm>
            <a:prstGeom prst="rect">
              <a:avLst/>
            </a:prstGeom>
            <a:noFill/>
          </p:spPr>
          <p:txBody>
            <a:bodyPr wrap="none" rtlCol="0">
              <a:spAutoFit/>
            </a:bodyPr>
            <a:lstStyle/>
            <a:p>
              <a:r>
                <a:rPr kumimoji="1" lang="en-US" altLang="zh-CN" b="1" i="0" dirty="0">
                  <a:solidFill>
                    <a:srgbClr val="C00000"/>
                  </a:solidFill>
                  <a:effectLst/>
                  <a:latin typeface="Söhne"/>
                </a:rPr>
                <a:t>15.7</a:t>
              </a:r>
              <a:r>
                <a:rPr lang="en-US" altLang="zh-CN" b="1" i="0" dirty="0">
                  <a:solidFill>
                    <a:srgbClr val="C00000"/>
                  </a:solidFill>
                  <a:effectLst/>
                  <a:latin typeface="Söhne"/>
                </a:rPr>
                <a:t>×</a:t>
              </a:r>
              <a:endParaRPr kumimoji="1" lang="zh-CN" altLang="en-US" b="1" dirty="0">
                <a:solidFill>
                  <a:srgbClr val="C00000"/>
                </a:solidFill>
              </a:endParaRPr>
            </a:p>
          </p:txBody>
        </p:sp>
      </p:grpSp>
      <p:sp>
        <p:nvSpPr>
          <p:cNvPr id="4" name="灯片编号占位符 3">
            <a:extLst>
              <a:ext uri="{FF2B5EF4-FFF2-40B4-BE49-F238E27FC236}">
                <a16:creationId xmlns:a16="http://schemas.microsoft.com/office/drawing/2014/main" id="{0083FE91-60C0-D244-8757-AA6BFDF8678F}"/>
              </a:ext>
            </a:extLst>
          </p:cNvPr>
          <p:cNvSpPr>
            <a:spLocks noGrp="1"/>
          </p:cNvSpPr>
          <p:nvPr>
            <p:ph type="sldNum" sz="quarter" idx="4"/>
          </p:nvPr>
        </p:nvSpPr>
        <p:spPr/>
        <p:txBody>
          <a:bodyPr/>
          <a:lstStyle/>
          <a:p>
            <a:fld id="{9FE11B73-A815-BF4E-9B20-19D14749F6B9}" type="slidenum">
              <a:rPr kumimoji="1" lang="zh-CN" altLang="en-US" smtClean="0"/>
              <a:pPr/>
              <a:t>13</a:t>
            </a:fld>
            <a:r>
              <a:rPr kumimoji="1" lang="en-US" altLang="zh-CN"/>
              <a:t>/15</a:t>
            </a:r>
            <a:endParaRPr kumimoji="1" lang="zh-CN" altLang="en-US" dirty="0"/>
          </a:p>
        </p:txBody>
      </p:sp>
    </p:spTree>
    <p:extLst>
      <p:ext uri="{BB962C8B-B14F-4D97-AF65-F5344CB8AC3E}">
        <p14:creationId xmlns:p14="http://schemas.microsoft.com/office/powerpoint/2010/main" val="4232276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6894D-0CA9-BF34-6D40-43220D324DD5}"/>
              </a:ext>
            </a:extLst>
          </p:cNvPr>
          <p:cNvSpPr>
            <a:spLocks noGrp="1"/>
          </p:cNvSpPr>
          <p:nvPr>
            <p:ph type="title"/>
          </p:nvPr>
        </p:nvSpPr>
        <p:spPr/>
        <p:txBody>
          <a:bodyPr/>
          <a:lstStyle/>
          <a:p>
            <a:r>
              <a:rPr lang="en-US" altLang="zh-CN" dirty="0"/>
              <a:t>Evaluation:</a:t>
            </a:r>
            <a:r>
              <a:rPr lang="zh-CN" altLang="en-US" dirty="0"/>
              <a:t> </a:t>
            </a:r>
            <a:r>
              <a:rPr lang="en-US" altLang="zh-CN" dirty="0"/>
              <a:t>System Cost</a:t>
            </a:r>
            <a:endParaRPr kumimoji="1" lang="zh-CN" altLang="en-US" dirty="0"/>
          </a:p>
        </p:txBody>
      </p:sp>
      <p:pic>
        <p:nvPicPr>
          <p:cNvPr id="7" name="图片 6">
            <a:extLst>
              <a:ext uri="{FF2B5EF4-FFF2-40B4-BE49-F238E27FC236}">
                <a16:creationId xmlns:a16="http://schemas.microsoft.com/office/drawing/2014/main" id="{25B68CDC-023B-14BC-68A4-FA9675EAE5E5}"/>
              </a:ext>
            </a:extLst>
          </p:cNvPr>
          <p:cNvPicPr>
            <a:picLocks noChangeAspect="1"/>
          </p:cNvPicPr>
          <p:nvPr/>
        </p:nvPicPr>
        <p:blipFill rotWithShape="1">
          <a:blip r:embed="rId3"/>
          <a:srcRect l="51150" t="29796" r="7939" b="59968"/>
          <a:stretch/>
        </p:blipFill>
        <p:spPr>
          <a:xfrm>
            <a:off x="6629399" y="1386883"/>
            <a:ext cx="5264733" cy="1704623"/>
          </a:xfrm>
          <a:prstGeom prst="rect">
            <a:avLst/>
          </a:prstGeom>
        </p:spPr>
      </p:pic>
      <p:sp>
        <p:nvSpPr>
          <p:cNvPr id="8" name="Content Placeholder 2">
            <a:extLst>
              <a:ext uri="{FF2B5EF4-FFF2-40B4-BE49-F238E27FC236}">
                <a16:creationId xmlns:a16="http://schemas.microsoft.com/office/drawing/2014/main" id="{71CEF400-0931-1245-F018-321761AE1903}"/>
              </a:ext>
            </a:extLst>
          </p:cNvPr>
          <p:cNvSpPr>
            <a:spLocks noGrp="1"/>
          </p:cNvSpPr>
          <p:nvPr>
            <p:ph idx="1"/>
          </p:nvPr>
        </p:nvSpPr>
        <p:spPr>
          <a:xfrm>
            <a:off x="297868" y="1630872"/>
            <a:ext cx="6206020" cy="1672208"/>
          </a:xfrm>
        </p:spPr>
        <p:txBody>
          <a:bodyPr>
            <a:normAutofit fontScale="77500" lnSpcReduction="20000"/>
          </a:bodyPr>
          <a:lstStyle/>
          <a:p>
            <a:pPr marL="0" indent="0">
              <a:buNone/>
            </a:pPr>
            <a:r>
              <a:rPr lang="en-US" altLang="zh-CN" u="sng" dirty="0"/>
              <a:t>Our system is resource-efficient.</a:t>
            </a:r>
          </a:p>
          <a:p>
            <a:r>
              <a:rPr lang="en-US" altLang="zh-CN" dirty="0"/>
              <a:t>It saves up to 220.7×</a:t>
            </a:r>
            <a:r>
              <a:rPr lang="zh-CN" altLang="en-US" dirty="0"/>
              <a:t> </a:t>
            </a:r>
            <a:r>
              <a:rPr lang="en-US" altLang="zh-CN" b="1" dirty="0"/>
              <a:t>network traffic</a:t>
            </a:r>
            <a:r>
              <a:rPr lang="en-US" altLang="zh-CN" dirty="0"/>
              <a:t>. (Fig. 1)</a:t>
            </a:r>
          </a:p>
          <a:p>
            <a:r>
              <a:rPr lang="en-US" altLang="zh-CN" dirty="0"/>
              <a:t>It reduces up to 32.2× </a:t>
            </a:r>
            <a:r>
              <a:rPr lang="en-US" altLang="zh-CN" b="1" dirty="0"/>
              <a:t>energy consumption</a:t>
            </a:r>
            <a:r>
              <a:rPr lang="en-US" altLang="zh-CN" dirty="0"/>
              <a:t>. (Fig. 2)</a:t>
            </a:r>
          </a:p>
          <a:p>
            <a:r>
              <a:rPr lang="en-US" altLang="zh-CN" dirty="0"/>
              <a:t>It nontrivially reduces the </a:t>
            </a:r>
            <a:r>
              <a:rPr lang="en-US" altLang="zh-CN" b="1" dirty="0"/>
              <a:t>memory usage</a:t>
            </a:r>
            <a:r>
              <a:rPr lang="en-US" altLang="zh-CN" dirty="0"/>
              <a:t>. (Fig. 3)</a:t>
            </a:r>
          </a:p>
          <a:p>
            <a:pPr marL="0" indent="0">
              <a:buNone/>
            </a:pPr>
            <a:endParaRPr lang="en-US" altLang="zh-CN" b="1" dirty="0"/>
          </a:p>
          <a:p>
            <a:endParaRPr lang="en-US" altLang="zh-CN" dirty="0"/>
          </a:p>
          <a:p>
            <a:endParaRPr lang="en-US" altLang="zh-CN" dirty="0"/>
          </a:p>
        </p:txBody>
      </p:sp>
      <p:pic>
        <p:nvPicPr>
          <p:cNvPr id="10" name="图片 9">
            <a:extLst>
              <a:ext uri="{FF2B5EF4-FFF2-40B4-BE49-F238E27FC236}">
                <a16:creationId xmlns:a16="http://schemas.microsoft.com/office/drawing/2014/main" id="{18C45E4C-DAB5-864C-955A-338B155F577B}"/>
              </a:ext>
            </a:extLst>
          </p:cNvPr>
          <p:cNvPicPr>
            <a:picLocks noChangeAspect="1"/>
          </p:cNvPicPr>
          <p:nvPr/>
        </p:nvPicPr>
        <p:blipFill rotWithShape="1">
          <a:blip r:embed="rId4"/>
          <a:srcRect l="8424" t="26237" r="51208" b="61837"/>
          <a:stretch/>
        </p:blipFill>
        <p:spPr>
          <a:xfrm>
            <a:off x="220027" y="3591238"/>
            <a:ext cx="5875973" cy="2246417"/>
          </a:xfrm>
          <a:prstGeom prst="rect">
            <a:avLst/>
          </a:prstGeom>
        </p:spPr>
      </p:pic>
      <p:sp>
        <p:nvSpPr>
          <p:cNvPr id="15" name="文本框 14">
            <a:extLst>
              <a:ext uri="{FF2B5EF4-FFF2-40B4-BE49-F238E27FC236}">
                <a16:creationId xmlns:a16="http://schemas.microsoft.com/office/drawing/2014/main" id="{CD1D4E3D-03E6-E741-A2A9-E8520493715D}"/>
              </a:ext>
            </a:extLst>
          </p:cNvPr>
          <p:cNvSpPr txBox="1"/>
          <p:nvPr/>
        </p:nvSpPr>
        <p:spPr>
          <a:xfrm>
            <a:off x="7192509" y="3024424"/>
            <a:ext cx="4525356" cy="646331"/>
          </a:xfrm>
          <a:prstGeom prst="rect">
            <a:avLst/>
          </a:prstGeom>
          <a:noFill/>
        </p:spPr>
        <p:txBody>
          <a:bodyPr wrap="square">
            <a:spAutoFit/>
          </a:bodyPr>
          <a:lstStyle/>
          <a:p>
            <a:r>
              <a:rPr lang="en-US" altLang="zh-CN" dirty="0"/>
              <a:t>Fig. 1: Network traffic (downlink and uplink) of all 15 client devices.</a:t>
            </a:r>
            <a:endParaRPr lang="zh-CN" altLang="en-US" dirty="0"/>
          </a:p>
        </p:txBody>
      </p:sp>
      <p:pic>
        <p:nvPicPr>
          <p:cNvPr id="16" name="图片 15">
            <a:extLst>
              <a:ext uri="{FF2B5EF4-FFF2-40B4-BE49-F238E27FC236}">
                <a16:creationId xmlns:a16="http://schemas.microsoft.com/office/drawing/2014/main" id="{96FC40BD-96B3-4F4E-B95D-5D4DC6F326D0}"/>
              </a:ext>
            </a:extLst>
          </p:cNvPr>
          <p:cNvPicPr>
            <a:picLocks noChangeAspect="1"/>
          </p:cNvPicPr>
          <p:nvPr/>
        </p:nvPicPr>
        <p:blipFill rotWithShape="1">
          <a:blip r:embed="rId4"/>
          <a:srcRect l="8424" t="10326" r="51208" b="79187"/>
          <a:stretch/>
        </p:blipFill>
        <p:spPr>
          <a:xfrm>
            <a:off x="6629399" y="3907255"/>
            <a:ext cx="5264732" cy="1769871"/>
          </a:xfrm>
          <a:prstGeom prst="rect">
            <a:avLst/>
          </a:prstGeom>
        </p:spPr>
      </p:pic>
      <p:sp>
        <p:nvSpPr>
          <p:cNvPr id="17" name="文本框 16">
            <a:extLst>
              <a:ext uri="{FF2B5EF4-FFF2-40B4-BE49-F238E27FC236}">
                <a16:creationId xmlns:a16="http://schemas.microsoft.com/office/drawing/2014/main" id="{23216F11-83F4-BD41-B6CC-753AA0FB8B91}"/>
              </a:ext>
            </a:extLst>
          </p:cNvPr>
          <p:cNvSpPr txBox="1"/>
          <p:nvPr/>
        </p:nvSpPr>
        <p:spPr>
          <a:xfrm>
            <a:off x="7192509" y="5633355"/>
            <a:ext cx="4525356" cy="646331"/>
          </a:xfrm>
          <a:prstGeom prst="rect">
            <a:avLst/>
          </a:prstGeom>
          <a:noFill/>
        </p:spPr>
        <p:txBody>
          <a:bodyPr wrap="square">
            <a:spAutoFit/>
          </a:bodyPr>
          <a:lstStyle/>
          <a:p>
            <a:r>
              <a:rPr lang="en-US" altLang="zh-CN" dirty="0"/>
              <a:t>Fig. 2: Per-client average energy consumption, normalized to that of ours.</a:t>
            </a:r>
            <a:endParaRPr lang="zh-CN" altLang="en-US" dirty="0"/>
          </a:p>
        </p:txBody>
      </p:sp>
      <p:sp>
        <p:nvSpPr>
          <p:cNvPr id="18" name="文本框 17">
            <a:extLst>
              <a:ext uri="{FF2B5EF4-FFF2-40B4-BE49-F238E27FC236}">
                <a16:creationId xmlns:a16="http://schemas.microsoft.com/office/drawing/2014/main" id="{129F7319-E4E5-4B4D-9848-AE013D3B19BE}"/>
              </a:ext>
            </a:extLst>
          </p:cNvPr>
          <p:cNvSpPr txBox="1"/>
          <p:nvPr/>
        </p:nvSpPr>
        <p:spPr>
          <a:xfrm>
            <a:off x="1138200" y="5910354"/>
            <a:ext cx="4525356" cy="369332"/>
          </a:xfrm>
          <a:prstGeom prst="rect">
            <a:avLst/>
          </a:prstGeom>
          <a:noFill/>
        </p:spPr>
        <p:txBody>
          <a:bodyPr wrap="square">
            <a:spAutoFit/>
          </a:bodyPr>
          <a:lstStyle/>
          <a:p>
            <a:r>
              <a:rPr lang="en-US" altLang="zh-CN" dirty="0"/>
              <a:t>Fig. 3: Peak memory usage of a client device.</a:t>
            </a:r>
            <a:endParaRPr lang="zh-CN" altLang="en-US" dirty="0"/>
          </a:p>
        </p:txBody>
      </p:sp>
      <p:sp>
        <p:nvSpPr>
          <p:cNvPr id="3" name="灯片编号占位符 2">
            <a:extLst>
              <a:ext uri="{FF2B5EF4-FFF2-40B4-BE49-F238E27FC236}">
                <a16:creationId xmlns:a16="http://schemas.microsoft.com/office/drawing/2014/main" id="{01FEAC97-67FD-9A4F-A2F9-07FE5F14C1F5}"/>
              </a:ext>
            </a:extLst>
          </p:cNvPr>
          <p:cNvSpPr>
            <a:spLocks noGrp="1"/>
          </p:cNvSpPr>
          <p:nvPr>
            <p:ph type="sldNum" sz="quarter" idx="4"/>
          </p:nvPr>
        </p:nvSpPr>
        <p:spPr/>
        <p:txBody>
          <a:bodyPr/>
          <a:lstStyle/>
          <a:p>
            <a:fld id="{9FE11B73-A815-BF4E-9B20-19D14749F6B9}" type="slidenum">
              <a:rPr kumimoji="1" lang="zh-CN" altLang="en-US" smtClean="0"/>
              <a:pPr/>
              <a:t>14</a:t>
            </a:fld>
            <a:r>
              <a:rPr kumimoji="1" lang="en-US" altLang="zh-CN"/>
              <a:t>/15</a:t>
            </a:r>
            <a:endParaRPr kumimoji="1" lang="zh-CN" altLang="en-US" dirty="0"/>
          </a:p>
        </p:txBody>
      </p:sp>
    </p:spTree>
    <p:extLst>
      <p:ext uri="{BB962C8B-B14F-4D97-AF65-F5344CB8AC3E}">
        <p14:creationId xmlns:p14="http://schemas.microsoft.com/office/powerpoint/2010/main" val="391801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Conclusion</a:t>
            </a:r>
            <a:endParaRPr lang="zh-CN" altLang="en-US" dirty="0"/>
          </a:p>
        </p:txBody>
      </p:sp>
      <p:sp>
        <p:nvSpPr>
          <p:cNvPr id="8" name="内容占位符 7">
            <a:extLst>
              <a:ext uri="{FF2B5EF4-FFF2-40B4-BE49-F238E27FC236}">
                <a16:creationId xmlns:a16="http://schemas.microsoft.com/office/drawing/2014/main" id="{68562394-9B0B-3640-8179-FFDC02270AB2}"/>
              </a:ext>
            </a:extLst>
          </p:cNvPr>
          <p:cNvSpPr>
            <a:spLocks noGrp="1"/>
          </p:cNvSpPr>
          <p:nvPr>
            <p:ph idx="1"/>
          </p:nvPr>
        </p:nvSpPr>
        <p:spPr>
          <a:xfrm>
            <a:off x="838200" y="1122106"/>
            <a:ext cx="10752117" cy="4141281"/>
          </a:xfrm>
        </p:spPr>
        <p:txBody>
          <a:bodyPr>
            <a:normAutofit/>
          </a:bodyPr>
          <a:lstStyle/>
          <a:p>
            <a:r>
              <a:rPr lang="en-US" altLang="zh-CN" dirty="0"/>
              <a:t>Our system is a </a:t>
            </a:r>
            <a:r>
              <a:rPr lang="en-US" altLang="zh-CN" dirty="0">
                <a:solidFill>
                  <a:srgbClr val="0070C0"/>
                </a:solidFill>
              </a:rPr>
              <a:t>federated learning framework </a:t>
            </a:r>
            <a:r>
              <a:rPr lang="en-US" altLang="zh-CN" dirty="0"/>
              <a:t>for fast </a:t>
            </a:r>
            <a:r>
              <a:rPr lang="en-US" altLang="zh-CN" dirty="0">
                <a:solidFill>
                  <a:srgbClr val="0070C0"/>
                </a:solidFill>
              </a:rPr>
              <a:t>NLP model fine-tuning</a:t>
            </a:r>
            <a:r>
              <a:rPr lang="en-US" altLang="zh-CN" dirty="0"/>
              <a:t>. </a:t>
            </a:r>
          </a:p>
          <a:p>
            <a:r>
              <a:rPr lang="en-US" altLang="zh-CN" dirty="0"/>
              <a:t>It uses </a:t>
            </a:r>
            <a:r>
              <a:rPr lang="en-US" altLang="zh-CN" dirty="0">
                <a:solidFill>
                  <a:srgbClr val="0070C0"/>
                </a:solidFill>
              </a:rPr>
              <a:t>adapter as the only trainable module </a:t>
            </a:r>
            <a:r>
              <a:rPr lang="en-US" altLang="zh-CN" dirty="0"/>
              <a:t>in NLP model to reduce the training cost. </a:t>
            </a:r>
          </a:p>
          <a:p>
            <a:r>
              <a:rPr lang="en-US" altLang="zh-CN" dirty="0"/>
              <a:t>To identify the optimal adapter configuration on the fly, it integrates a </a:t>
            </a:r>
            <a:r>
              <a:rPr lang="en-US" altLang="zh-CN" dirty="0">
                <a:solidFill>
                  <a:srgbClr val="0070C0"/>
                </a:solidFill>
              </a:rPr>
              <a:t>progressive training </a:t>
            </a:r>
            <a:r>
              <a:rPr lang="en-US" altLang="zh-CN" dirty="0"/>
              <a:t>paradigm</a:t>
            </a:r>
            <a:r>
              <a:rPr lang="en-US" altLang="zh-CN" dirty="0">
                <a:solidFill>
                  <a:srgbClr val="0070C0"/>
                </a:solidFill>
              </a:rPr>
              <a:t> </a:t>
            </a:r>
            <a:r>
              <a:rPr lang="en-US" altLang="zh-CN" dirty="0"/>
              <a:t>and </a:t>
            </a:r>
            <a:r>
              <a:rPr lang="en-US" altLang="zh-CN" dirty="0">
                <a:solidFill>
                  <a:srgbClr val="0070C0"/>
                </a:solidFill>
              </a:rPr>
              <a:t>trail-and-error profiling </a:t>
            </a:r>
            <a:r>
              <a:rPr lang="en-US" altLang="zh-CN" dirty="0"/>
              <a:t>technique. </a:t>
            </a:r>
          </a:p>
          <a:p>
            <a:r>
              <a:rPr lang="en-US" altLang="zh-CN" dirty="0"/>
              <a:t>It can reduce </a:t>
            </a:r>
            <a:r>
              <a:rPr lang="en-US" altLang="zh-CN" dirty="0" err="1"/>
              <a:t>FedNLP’s</a:t>
            </a:r>
            <a:r>
              <a:rPr lang="en-US" altLang="zh-CN" dirty="0"/>
              <a:t> model convergence delay to </a:t>
            </a:r>
            <a:r>
              <a:rPr lang="en-US" altLang="zh-CN" dirty="0">
                <a:solidFill>
                  <a:schemeClr val="accent1"/>
                </a:solidFill>
              </a:rPr>
              <a:t>no more than several hours</a:t>
            </a:r>
            <a:r>
              <a:rPr lang="en-US" altLang="zh-CN" dirty="0"/>
              <a:t>, which is up to </a:t>
            </a:r>
            <a:r>
              <a:rPr lang="en-US" altLang="zh-CN" dirty="0">
                <a:solidFill>
                  <a:schemeClr val="accent1"/>
                </a:solidFill>
              </a:rPr>
              <a:t>155× faster </a:t>
            </a:r>
            <a:r>
              <a:rPr lang="en-US" altLang="zh-CN" dirty="0"/>
              <a:t>compared to </a:t>
            </a:r>
            <a:r>
              <a:rPr lang="en-US" altLang="zh-CN" dirty="0">
                <a:solidFill>
                  <a:schemeClr val="accent1"/>
                </a:solidFill>
              </a:rPr>
              <a:t>vanilla </a:t>
            </a:r>
            <a:r>
              <a:rPr lang="en-US" altLang="zh-CN" dirty="0" err="1">
                <a:solidFill>
                  <a:schemeClr val="accent1"/>
                </a:solidFill>
              </a:rPr>
              <a:t>FedNLP</a:t>
            </a:r>
            <a:r>
              <a:rPr lang="en-US" altLang="zh-CN" dirty="0">
                <a:solidFill>
                  <a:schemeClr val="accent1"/>
                </a:solidFill>
              </a:rPr>
              <a:t> </a:t>
            </a:r>
            <a:r>
              <a:rPr lang="en-US" altLang="zh-CN" dirty="0"/>
              <a:t>and </a:t>
            </a:r>
            <a:r>
              <a:rPr lang="en-US" altLang="zh-CN" dirty="0">
                <a:solidFill>
                  <a:schemeClr val="accent1"/>
                </a:solidFill>
              </a:rPr>
              <a:t>48× faster </a:t>
            </a:r>
            <a:r>
              <a:rPr lang="en-US" altLang="zh-CN" dirty="0"/>
              <a:t>compared to </a:t>
            </a:r>
            <a:r>
              <a:rPr lang="en-US" altLang="zh-CN" dirty="0">
                <a:solidFill>
                  <a:schemeClr val="accent1"/>
                </a:solidFill>
              </a:rPr>
              <a:t>strong baselines</a:t>
            </a:r>
            <a:r>
              <a:rPr lang="en-US" altLang="zh-CN" dirty="0"/>
              <a:t>.</a:t>
            </a:r>
            <a:endParaRPr lang="zh-CN" altLang="en-US" dirty="0"/>
          </a:p>
        </p:txBody>
      </p:sp>
      <p:grpSp>
        <p:nvGrpSpPr>
          <p:cNvPr id="10" name="组合 9">
            <a:extLst>
              <a:ext uri="{FF2B5EF4-FFF2-40B4-BE49-F238E27FC236}">
                <a16:creationId xmlns:a16="http://schemas.microsoft.com/office/drawing/2014/main" id="{E893B45D-F780-914C-A954-0FB2638B781E}"/>
              </a:ext>
            </a:extLst>
          </p:cNvPr>
          <p:cNvGrpSpPr/>
          <p:nvPr/>
        </p:nvGrpSpPr>
        <p:grpSpPr>
          <a:xfrm>
            <a:off x="0" y="5047326"/>
            <a:ext cx="12192000" cy="1878339"/>
            <a:chOff x="0" y="5047326"/>
            <a:chExt cx="12192000" cy="1878339"/>
          </a:xfrm>
        </p:grpSpPr>
        <p:pic>
          <p:nvPicPr>
            <p:cNvPr id="18" name="图片 17">
              <a:extLst>
                <a:ext uri="{FF2B5EF4-FFF2-40B4-BE49-F238E27FC236}">
                  <a16:creationId xmlns:a16="http://schemas.microsoft.com/office/drawing/2014/main" id="{1B7C0787-C337-4A42-9B0A-BA346B4EEF8C}"/>
                </a:ext>
              </a:extLst>
            </p:cNvPr>
            <p:cNvPicPr>
              <a:picLocks noChangeAspect="1"/>
            </p:cNvPicPr>
            <p:nvPr/>
          </p:nvPicPr>
          <p:blipFill>
            <a:blip r:embed="rId4"/>
            <a:stretch>
              <a:fillRect/>
            </a:stretch>
          </p:blipFill>
          <p:spPr>
            <a:xfrm>
              <a:off x="8849271" y="5047326"/>
              <a:ext cx="1737029" cy="1737029"/>
            </a:xfrm>
            <a:prstGeom prst="rect">
              <a:avLst/>
            </a:prstGeom>
          </p:spPr>
        </p:pic>
        <p:sp>
          <p:nvSpPr>
            <p:cNvPr id="7" name="文本框 6">
              <a:extLst>
                <a:ext uri="{FF2B5EF4-FFF2-40B4-BE49-F238E27FC236}">
                  <a16:creationId xmlns:a16="http://schemas.microsoft.com/office/drawing/2014/main" id="{91480C6F-26C2-484D-AAD9-E87C9E2238BC}"/>
                </a:ext>
              </a:extLst>
            </p:cNvPr>
            <p:cNvSpPr txBox="1"/>
            <p:nvPr/>
          </p:nvSpPr>
          <p:spPr>
            <a:xfrm>
              <a:off x="1740503" y="5060317"/>
              <a:ext cx="5160641" cy="830997"/>
            </a:xfrm>
            <a:prstGeom prst="rect">
              <a:avLst/>
            </a:prstGeom>
            <a:noFill/>
          </p:spPr>
          <p:txBody>
            <a:bodyPr wrap="square">
              <a:spAutoFit/>
            </a:bodyPr>
            <a:lstStyle/>
            <a:p>
              <a:r>
                <a:rPr lang="en-US" altLang="zh-CN" sz="4800" b="1" dirty="0">
                  <a:solidFill>
                    <a:srgbClr val="C00000"/>
                  </a:solidFill>
                  <a:latin typeface="+mj-lt"/>
                </a:rPr>
                <a:t>Thanks for listening!</a:t>
              </a:r>
              <a:endParaRPr lang="zh-CN" altLang="en-US" sz="4800" b="1" dirty="0">
                <a:solidFill>
                  <a:srgbClr val="C00000"/>
                </a:solidFill>
                <a:latin typeface="+mj-lt"/>
              </a:endParaRPr>
            </a:p>
          </p:txBody>
        </p:sp>
        <p:pic>
          <p:nvPicPr>
            <p:cNvPr id="12" name="图片 11">
              <a:extLst>
                <a:ext uri="{FF2B5EF4-FFF2-40B4-BE49-F238E27FC236}">
                  <a16:creationId xmlns:a16="http://schemas.microsoft.com/office/drawing/2014/main" id="{1B433641-F6BE-6D40-A6FD-558ED0D99956}"/>
                </a:ext>
              </a:extLst>
            </p:cNvPr>
            <p:cNvPicPr>
              <a:picLocks noChangeAspect="1"/>
            </p:cNvPicPr>
            <p:nvPr/>
          </p:nvPicPr>
          <p:blipFill>
            <a:blip r:embed="rId5"/>
            <a:stretch>
              <a:fillRect/>
            </a:stretch>
          </p:blipFill>
          <p:spPr>
            <a:xfrm>
              <a:off x="8032004" y="5114596"/>
              <a:ext cx="754136" cy="749969"/>
            </a:xfrm>
            <a:prstGeom prst="rect">
              <a:avLst/>
            </a:prstGeom>
          </p:spPr>
        </p:pic>
        <p:pic>
          <p:nvPicPr>
            <p:cNvPr id="13" name="图片 12">
              <a:extLst>
                <a:ext uri="{FF2B5EF4-FFF2-40B4-BE49-F238E27FC236}">
                  <a16:creationId xmlns:a16="http://schemas.microsoft.com/office/drawing/2014/main" id="{E918D63D-953D-0E4B-A0C0-2F010DCC9A5B}"/>
                </a:ext>
              </a:extLst>
            </p:cNvPr>
            <p:cNvPicPr>
              <a:picLocks noChangeAspect="1"/>
            </p:cNvPicPr>
            <p:nvPr/>
          </p:nvPicPr>
          <p:blipFill>
            <a:blip r:embed="rId6"/>
            <a:stretch>
              <a:fillRect/>
            </a:stretch>
          </p:blipFill>
          <p:spPr>
            <a:xfrm>
              <a:off x="10577626" y="5114595"/>
              <a:ext cx="754136" cy="749969"/>
            </a:xfrm>
            <a:prstGeom prst="rect">
              <a:avLst/>
            </a:prstGeom>
          </p:spPr>
        </p:pic>
        <p:pic>
          <p:nvPicPr>
            <p:cNvPr id="14" name="图片 13">
              <a:extLst>
                <a:ext uri="{FF2B5EF4-FFF2-40B4-BE49-F238E27FC236}">
                  <a16:creationId xmlns:a16="http://schemas.microsoft.com/office/drawing/2014/main" id="{4AAA7B49-2EFC-6044-B0EB-40EA4F72A1CD}"/>
                </a:ext>
              </a:extLst>
            </p:cNvPr>
            <p:cNvPicPr>
              <a:picLocks noChangeAspect="1"/>
            </p:cNvPicPr>
            <p:nvPr/>
          </p:nvPicPr>
          <p:blipFill>
            <a:blip r:embed="rId7"/>
            <a:stretch>
              <a:fillRect/>
            </a:stretch>
          </p:blipFill>
          <p:spPr>
            <a:xfrm>
              <a:off x="8070880" y="5961895"/>
              <a:ext cx="754136" cy="749969"/>
            </a:xfrm>
            <a:prstGeom prst="rect">
              <a:avLst/>
            </a:prstGeom>
          </p:spPr>
        </p:pic>
        <p:pic>
          <p:nvPicPr>
            <p:cNvPr id="15" name="图片 14">
              <a:extLst>
                <a:ext uri="{FF2B5EF4-FFF2-40B4-BE49-F238E27FC236}">
                  <a16:creationId xmlns:a16="http://schemas.microsoft.com/office/drawing/2014/main" id="{40DBD927-F263-FB41-BA59-011D77A81F1B}"/>
                </a:ext>
              </a:extLst>
            </p:cNvPr>
            <p:cNvPicPr>
              <a:picLocks noChangeAspect="1"/>
            </p:cNvPicPr>
            <p:nvPr/>
          </p:nvPicPr>
          <p:blipFill>
            <a:blip r:embed="rId8"/>
            <a:stretch>
              <a:fillRect/>
            </a:stretch>
          </p:blipFill>
          <p:spPr>
            <a:xfrm>
              <a:off x="10610555" y="5961895"/>
              <a:ext cx="754136" cy="749969"/>
            </a:xfrm>
            <a:prstGeom prst="rect">
              <a:avLst/>
            </a:prstGeom>
          </p:spPr>
        </p:pic>
        <p:sp>
          <p:nvSpPr>
            <p:cNvPr id="16" name="文本框 15">
              <a:extLst>
                <a:ext uri="{FF2B5EF4-FFF2-40B4-BE49-F238E27FC236}">
                  <a16:creationId xmlns:a16="http://schemas.microsoft.com/office/drawing/2014/main" id="{ACBC5449-B186-8F43-A49A-904034D2EF9D}"/>
                </a:ext>
              </a:extLst>
            </p:cNvPr>
            <p:cNvSpPr txBox="1"/>
            <p:nvPr/>
          </p:nvSpPr>
          <p:spPr>
            <a:xfrm>
              <a:off x="8752687" y="6556333"/>
              <a:ext cx="1921167" cy="369332"/>
            </a:xfrm>
            <a:prstGeom prst="rect">
              <a:avLst/>
            </a:prstGeom>
            <a:noFill/>
          </p:spPr>
          <p:txBody>
            <a:bodyPr wrap="none" rtlCol="0">
              <a:spAutoFit/>
            </a:bodyPr>
            <a:lstStyle/>
            <a:p>
              <a:r>
                <a:rPr kumimoji="1" lang="en-US" altLang="zh-CN" b="1" dirty="0"/>
                <a:t>Scan for our code!</a:t>
              </a:r>
              <a:endParaRPr kumimoji="1" lang="zh-CN" altLang="en-US" b="1" dirty="0"/>
            </a:p>
          </p:txBody>
        </p:sp>
        <p:sp>
          <p:nvSpPr>
            <p:cNvPr id="17" name="标题 3">
              <a:extLst>
                <a:ext uri="{FF2B5EF4-FFF2-40B4-BE49-F238E27FC236}">
                  <a16:creationId xmlns:a16="http://schemas.microsoft.com/office/drawing/2014/main" id="{68593051-E1ED-8348-8BCA-226E1F9E8353}"/>
                </a:ext>
              </a:extLst>
            </p:cNvPr>
            <p:cNvSpPr txBox="1">
              <a:spLocks/>
            </p:cNvSpPr>
            <p:nvPr/>
          </p:nvSpPr>
          <p:spPr>
            <a:xfrm>
              <a:off x="816646" y="5907995"/>
              <a:ext cx="6995679" cy="450055"/>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i="0" kern="1200">
                  <a:solidFill>
                    <a:schemeClr val="tx1"/>
                  </a:solidFill>
                  <a:latin typeface="+mj-lt"/>
                  <a:ea typeface="SimHei" panose="02010609060101010101" pitchFamily="49" charset="-122"/>
                  <a:cs typeface="Arial Black" panose="020B0604020202020204" pitchFamily="34" charset="0"/>
                </a:defRPr>
              </a:lvl1pPr>
            </a:lstStyle>
            <a:p>
              <a:r>
                <a:rPr lang="en-US" altLang="zh-CN" sz="2800" dirty="0"/>
                <a:t>&lt;Efficient Federated Learning</a:t>
              </a:r>
              <a:r>
                <a:rPr lang="zh-CN" altLang="en-US" sz="2800" dirty="0"/>
                <a:t> </a:t>
              </a:r>
              <a:r>
                <a:rPr lang="en-US" altLang="zh-CN" sz="2800" dirty="0"/>
                <a:t>for Modern NLP&gt;</a:t>
              </a:r>
              <a:endParaRPr lang="zh-CN" altLang="en-US" sz="2800" dirty="0"/>
            </a:p>
          </p:txBody>
        </p:sp>
        <p:sp>
          <p:nvSpPr>
            <p:cNvPr id="20" name="副标题 7">
              <a:extLst>
                <a:ext uri="{FF2B5EF4-FFF2-40B4-BE49-F238E27FC236}">
                  <a16:creationId xmlns:a16="http://schemas.microsoft.com/office/drawing/2014/main" id="{0D198151-6AE9-5E4E-864E-1CD76D889BC5}"/>
                </a:ext>
              </a:extLst>
            </p:cNvPr>
            <p:cNvSpPr txBox="1">
              <a:spLocks/>
            </p:cNvSpPr>
            <p:nvPr/>
          </p:nvSpPr>
          <p:spPr>
            <a:xfrm>
              <a:off x="1518146" y="6389450"/>
              <a:ext cx="5612794" cy="337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b="1" u="sng" dirty="0" err="1"/>
                <a:t>Dongqi</a:t>
              </a:r>
              <a:r>
                <a:rPr lang="en-US" altLang="zh-CN" sz="1400" b="1" u="sng" dirty="0"/>
                <a:t> Cai</a:t>
              </a:r>
              <a:r>
                <a:rPr lang="en-US" altLang="zh-CN" sz="1400" dirty="0"/>
                <a:t>, </a:t>
              </a:r>
              <a:r>
                <a:rPr lang="en-US" altLang="zh-CN" sz="1400" dirty="0" err="1"/>
                <a:t>Yaozong</a:t>
              </a:r>
              <a:r>
                <a:rPr lang="en-US" altLang="zh-CN" sz="1400" dirty="0"/>
                <a:t> Wu, </a:t>
              </a:r>
              <a:r>
                <a:rPr lang="en-US" altLang="zh-CN" sz="1400" dirty="0" err="1"/>
                <a:t>Shangguang</a:t>
              </a:r>
              <a:r>
                <a:rPr lang="en-US" altLang="zh-CN" sz="1400" dirty="0"/>
                <a:t> Wang, Felix </a:t>
              </a:r>
              <a:r>
                <a:rPr lang="en-US" altLang="zh-CN" sz="1400" dirty="0" err="1"/>
                <a:t>Xiaozhu</a:t>
              </a:r>
              <a:r>
                <a:rPr lang="en-US" altLang="zh-CN" sz="1400" dirty="0"/>
                <a:t> Lin, </a:t>
              </a:r>
              <a:r>
                <a:rPr lang="en-US" altLang="zh-CN" sz="1400" dirty="0" err="1"/>
                <a:t>Mengwei</a:t>
              </a:r>
              <a:r>
                <a:rPr lang="en-US" altLang="zh-CN" sz="1400" dirty="0"/>
                <a:t> Xu</a:t>
              </a:r>
              <a:endParaRPr lang="en-US" altLang="zh-CN" sz="1400" baseline="30000" dirty="0"/>
            </a:p>
          </p:txBody>
        </p:sp>
        <p:cxnSp>
          <p:nvCxnSpPr>
            <p:cNvPr id="9" name="直线连接符 8">
              <a:extLst>
                <a:ext uri="{FF2B5EF4-FFF2-40B4-BE49-F238E27FC236}">
                  <a16:creationId xmlns:a16="http://schemas.microsoft.com/office/drawing/2014/main" id="{018E80F4-A4C1-284C-A78E-DB4AAA212F11}"/>
                </a:ext>
              </a:extLst>
            </p:cNvPr>
            <p:cNvCxnSpPr/>
            <p:nvPr/>
          </p:nvCxnSpPr>
          <p:spPr>
            <a:xfrm>
              <a:off x="0" y="5049564"/>
              <a:ext cx="12192000" cy="0"/>
            </a:xfrm>
            <a:prstGeom prst="line">
              <a:avLst/>
            </a:prstGeom>
          </p:spPr>
          <p:style>
            <a:lnRef idx="1">
              <a:schemeClr val="dk1"/>
            </a:lnRef>
            <a:fillRef idx="0">
              <a:schemeClr val="dk1"/>
            </a:fillRef>
            <a:effectRef idx="0">
              <a:schemeClr val="dk1"/>
            </a:effectRef>
            <a:fontRef idx="minor">
              <a:schemeClr val="tx1"/>
            </a:fontRef>
          </p:style>
        </p:cxnSp>
      </p:grpSp>
      <p:sp>
        <p:nvSpPr>
          <p:cNvPr id="2" name="灯片编号占位符 1">
            <a:extLst>
              <a:ext uri="{FF2B5EF4-FFF2-40B4-BE49-F238E27FC236}">
                <a16:creationId xmlns:a16="http://schemas.microsoft.com/office/drawing/2014/main" id="{8CD43DC6-B5FC-9F4D-A010-524E1D3CDE8F}"/>
              </a:ext>
            </a:extLst>
          </p:cNvPr>
          <p:cNvSpPr>
            <a:spLocks noGrp="1"/>
          </p:cNvSpPr>
          <p:nvPr>
            <p:ph type="sldNum" sz="quarter" idx="4"/>
          </p:nvPr>
        </p:nvSpPr>
        <p:spPr/>
        <p:txBody>
          <a:bodyPr/>
          <a:lstStyle/>
          <a:p>
            <a:fld id="{9FE11B73-A815-BF4E-9B20-19D14749F6B9}" type="slidenum">
              <a:rPr kumimoji="1" lang="zh-CN" altLang="en-US" smtClean="0"/>
              <a:pPr/>
              <a:t>15</a:t>
            </a:fld>
            <a:r>
              <a:rPr kumimoji="1" lang="en-US" altLang="zh-CN"/>
              <a:t>/15</a:t>
            </a:r>
            <a:endParaRPr kumimoji="1"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E0D173-07C8-9240-A26C-DBF6F2DFB7B0}"/>
              </a:ext>
            </a:extLst>
          </p:cNvPr>
          <p:cNvSpPr>
            <a:spLocks noGrp="1"/>
          </p:cNvSpPr>
          <p:nvPr>
            <p:ph type="ctrTitle"/>
          </p:nvPr>
        </p:nvSpPr>
        <p:spPr/>
        <p:txBody>
          <a:bodyPr/>
          <a:lstStyle/>
          <a:p>
            <a:r>
              <a:rPr lang="en-US" altLang="zh-CN" dirty="0"/>
              <a:t>Appendix</a:t>
            </a:r>
            <a:endParaRPr lang="zh-CN" altLang="en-US" dirty="0"/>
          </a:p>
        </p:txBody>
      </p:sp>
    </p:spTree>
    <p:extLst>
      <p:ext uri="{BB962C8B-B14F-4D97-AF65-F5344CB8AC3E}">
        <p14:creationId xmlns:p14="http://schemas.microsoft.com/office/powerpoint/2010/main" val="1089178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510EF-B3F1-A047-90CE-286C8B94FFF0}"/>
              </a:ext>
            </a:extLst>
          </p:cNvPr>
          <p:cNvSpPr>
            <a:spLocks noGrp="1"/>
          </p:cNvSpPr>
          <p:nvPr>
            <p:ph idx="1"/>
          </p:nvPr>
        </p:nvSpPr>
        <p:spPr/>
        <p:txBody>
          <a:bodyPr/>
          <a:lstStyle/>
          <a:p>
            <a:r>
              <a:rPr lang="en-US" altLang="zh-CN" dirty="0"/>
              <a:t>Our key designs contribute to the results significantly.</a:t>
            </a:r>
          </a:p>
        </p:txBody>
      </p:sp>
      <p:sp>
        <p:nvSpPr>
          <p:cNvPr id="2" name="Title 1">
            <a:extLst>
              <a:ext uri="{FF2B5EF4-FFF2-40B4-BE49-F238E27FC236}">
                <a16:creationId xmlns:a16="http://schemas.microsoft.com/office/drawing/2014/main" id="{C87D131E-CCD1-A240-A288-CB9590048F3C}"/>
              </a:ext>
            </a:extLst>
          </p:cNvPr>
          <p:cNvSpPr>
            <a:spLocks noGrp="1"/>
          </p:cNvSpPr>
          <p:nvPr>
            <p:ph type="title"/>
          </p:nvPr>
        </p:nvSpPr>
        <p:spPr>
          <a:xfrm>
            <a:off x="999065" y="203985"/>
            <a:ext cx="10515600" cy="757237"/>
          </a:xfrm>
        </p:spPr>
        <p:txBody>
          <a:bodyPr/>
          <a:lstStyle/>
          <a:p>
            <a:r>
              <a:rPr lang="en-US" altLang="zh-CN" dirty="0"/>
              <a:t>Evaluation:</a:t>
            </a:r>
            <a:r>
              <a:rPr lang="zh-CN" altLang="en-US" dirty="0"/>
              <a:t> </a:t>
            </a:r>
            <a:r>
              <a:rPr lang="en-US" altLang="zh-CN" dirty="0"/>
              <a:t>Key deign</a:t>
            </a:r>
            <a:endParaRPr lang="en-CN" dirty="0"/>
          </a:p>
        </p:txBody>
      </p:sp>
      <p:pic>
        <p:nvPicPr>
          <p:cNvPr id="8" name="图片 7">
            <a:extLst>
              <a:ext uri="{FF2B5EF4-FFF2-40B4-BE49-F238E27FC236}">
                <a16:creationId xmlns:a16="http://schemas.microsoft.com/office/drawing/2014/main" id="{20430057-99DE-D867-D347-C6B8FA0EDDF2}"/>
              </a:ext>
            </a:extLst>
          </p:cNvPr>
          <p:cNvPicPr>
            <a:picLocks noChangeAspect="1"/>
          </p:cNvPicPr>
          <p:nvPr/>
        </p:nvPicPr>
        <p:blipFill rotWithShape="1">
          <a:blip r:embed="rId3"/>
          <a:srcRect l="8344" t="10535" r="50475" b="80469"/>
          <a:stretch/>
        </p:blipFill>
        <p:spPr>
          <a:xfrm>
            <a:off x="665379" y="2063843"/>
            <a:ext cx="11182973" cy="3161162"/>
          </a:xfrm>
          <a:prstGeom prst="rect">
            <a:avLst/>
          </a:prstGeom>
        </p:spPr>
      </p:pic>
      <p:sp>
        <p:nvSpPr>
          <p:cNvPr id="10" name="文本框 9">
            <a:extLst>
              <a:ext uri="{FF2B5EF4-FFF2-40B4-BE49-F238E27FC236}">
                <a16:creationId xmlns:a16="http://schemas.microsoft.com/office/drawing/2014/main" id="{0AB44D62-4817-AE43-90F4-C889BCD3B47E}"/>
              </a:ext>
            </a:extLst>
          </p:cNvPr>
          <p:cNvSpPr txBox="1"/>
          <p:nvPr/>
        </p:nvSpPr>
        <p:spPr>
          <a:xfrm>
            <a:off x="1165633" y="5546045"/>
            <a:ext cx="9853683" cy="369332"/>
          </a:xfrm>
          <a:prstGeom prst="rect">
            <a:avLst/>
          </a:prstGeom>
          <a:noFill/>
        </p:spPr>
        <p:txBody>
          <a:bodyPr wrap="square">
            <a:spAutoFit/>
          </a:bodyPr>
          <a:lstStyle/>
          <a:p>
            <a:r>
              <a:rPr lang="en-US" altLang="zh-CN" dirty="0"/>
              <a:t>Fig. 1: Model convergence delays with and without our system’s key designs, showing their significance.</a:t>
            </a:r>
            <a:endParaRPr lang="zh-CN" altLang="en-US" dirty="0"/>
          </a:p>
        </p:txBody>
      </p:sp>
      <p:grpSp>
        <p:nvGrpSpPr>
          <p:cNvPr id="6" name="组合 5">
            <a:extLst>
              <a:ext uri="{FF2B5EF4-FFF2-40B4-BE49-F238E27FC236}">
                <a16:creationId xmlns:a16="http://schemas.microsoft.com/office/drawing/2014/main" id="{BF376512-7D2F-9D45-B0AE-E4F4446B5456}"/>
              </a:ext>
            </a:extLst>
          </p:cNvPr>
          <p:cNvGrpSpPr/>
          <p:nvPr/>
        </p:nvGrpSpPr>
        <p:grpSpPr>
          <a:xfrm>
            <a:off x="4747550" y="2927017"/>
            <a:ext cx="694421" cy="1052226"/>
            <a:chOff x="6510089" y="3374175"/>
            <a:chExt cx="694421" cy="1052226"/>
          </a:xfrm>
        </p:grpSpPr>
        <p:cxnSp>
          <p:nvCxnSpPr>
            <p:cNvPr id="11" name="直线箭头连接符 10">
              <a:extLst>
                <a:ext uri="{FF2B5EF4-FFF2-40B4-BE49-F238E27FC236}">
                  <a16:creationId xmlns:a16="http://schemas.microsoft.com/office/drawing/2014/main" id="{E6DA052B-DC37-C040-AEF1-B3B2D4FAC348}"/>
                </a:ext>
              </a:extLst>
            </p:cNvPr>
            <p:cNvCxnSpPr>
              <a:cxnSpLocks/>
            </p:cNvCxnSpPr>
            <p:nvPr/>
          </p:nvCxnSpPr>
          <p:spPr>
            <a:xfrm>
              <a:off x="6828353" y="3374175"/>
              <a:ext cx="0" cy="1052226"/>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5FCA645-B075-6C45-A5FB-F6F7A39FBD30}"/>
                </a:ext>
              </a:extLst>
            </p:cNvPr>
            <p:cNvGrpSpPr/>
            <p:nvPr/>
          </p:nvGrpSpPr>
          <p:grpSpPr>
            <a:xfrm>
              <a:off x="6510089" y="3562060"/>
              <a:ext cx="694421" cy="338554"/>
              <a:chOff x="6523251" y="3642398"/>
              <a:chExt cx="694421" cy="338554"/>
            </a:xfrm>
          </p:grpSpPr>
          <p:sp>
            <p:nvSpPr>
              <p:cNvPr id="13" name="矩形 12">
                <a:extLst>
                  <a:ext uri="{FF2B5EF4-FFF2-40B4-BE49-F238E27FC236}">
                    <a16:creationId xmlns:a16="http://schemas.microsoft.com/office/drawing/2014/main" id="{8E016496-A1D7-8B45-BD9D-2591D31A6B80}"/>
                  </a:ext>
                </a:extLst>
              </p:cNvPr>
              <p:cNvSpPr/>
              <p:nvPr/>
            </p:nvSpPr>
            <p:spPr>
              <a:xfrm>
                <a:off x="6686865" y="3707404"/>
                <a:ext cx="236077" cy="22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4871C147-BEC5-B948-8010-A6A9D289AB68}"/>
                  </a:ext>
                </a:extLst>
              </p:cNvPr>
              <p:cNvSpPr txBox="1"/>
              <p:nvPr/>
            </p:nvSpPr>
            <p:spPr>
              <a:xfrm>
                <a:off x="6523251" y="3642398"/>
                <a:ext cx="694421" cy="338554"/>
              </a:xfrm>
              <a:prstGeom prst="rect">
                <a:avLst/>
              </a:prstGeom>
              <a:noFill/>
            </p:spPr>
            <p:txBody>
              <a:bodyPr wrap="none" rtlCol="0">
                <a:spAutoFit/>
              </a:bodyPr>
              <a:lstStyle/>
              <a:p>
                <a:r>
                  <a:rPr kumimoji="1" lang="en-US" altLang="zh-CN" sz="1600" b="1" i="0" dirty="0">
                    <a:solidFill>
                      <a:srgbClr val="C00000"/>
                    </a:solidFill>
                    <a:effectLst/>
                    <a:latin typeface="Söhne"/>
                  </a:rPr>
                  <a:t>10.1</a:t>
                </a:r>
                <a:r>
                  <a:rPr lang="en-US" altLang="zh-CN" sz="1600" b="1" i="0" dirty="0">
                    <a:solidFill>
                      <a:srgbClr val="C00000"/>
                    </a:solidFill>
                    <a:effectLst/>
                    <a:latin typeface="Söhne"/>
                  </a:rPr>
                  <a:t>×</a:t>
                </a:r>
                <a:endParaRPr kumimoji="1" lang="zh-CN" altLang="en-US" sz="1600" b="1" dirty="0">
                  <a:solidFill>
                    <a:srgbClr val="C00000"/>
                  </a:solidFill>
                </a:endParaRPr>
              </a:p>
            </p:txBody>
          </p:sp>
        </p:grpSp>
      </p:grpSp>
      <p:grpSp>
        <p:nvGrpSpPr>
          <p:cNvPr id="15" name="组合 14">
            <a:extLst>
              <a:ext uri="{FF2B5EF4-FFF2-40B4-BE49-F238E27FC236}">
                <a16:creationId xmlns:a16="http://schemas.microsoft.com/office/drawing/2014/main" id="{8E821ED0-B044-5349-A896-F2707A7B203E}"/>
              </a:ext>
            </a:extLst>
          </p:cNvPr>
          <p:cNvGrpSpPr/>
          <p:nvPr/>
        </p:nvGrpSpPr>
        <p:grpSpPr>
          <a:xfrm>
            <a:off x="5147241" y="3699713"/>
            <a:ext cx="590226" cy="680251"/>
            <a:chOff x="6551419" y="3746150"/>
            <a:chExt cx="590226" cy="680251"/>
          </a:xfrm>
        </p:grpSpPr>
        <p:cxnSp>
          <p:nvCxnSpPr>
            <p:cNvPr id="16" name="直线箭头连接符 15">
              <a:extLst>
                <a:ext uri="{FF2B5EF4-FFF2-40B4-BE49-F238E27FC236}">
                  <a16:creationId xmlns:a16="http://schemas.microsoft.com/office/drawing/2014/main" id="{6FD994E8-D4DC-5D42-8B3C-8B1EC7519E64}"/>
                </a:ext>
              </a:extLst>
            </p:cNvPr>
            <p:cNvCxnSpPr>
              <a:cxnSpLocks/>
            </p:cNvCxnSpPr>
            <p:nvPr/>
          </p:nvCxnSpPr>
          <p:spPr>
            <a:xfrm>
              <a:off x="6827078" y="4069162"/>
              <a:ext cx="1275" cy="357239"/>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8181F71-B8AE-4B49-BC36-8DAC1084D8DA}"/>
                </a:ext>
              </a:extLst>
            </p:cNvPr>
            <p:cNvSpPr txBox="1"/>
            <p:nvPr/>
          </p:nvSpPr>
          <p:spPr>
            <a:xfrm>
              <a:off x="6551419" y="3746150"/>
              <a:ext cx="590226" cy="338554"/>
            </a:xfrm>
            <a:prstGeom prst="rect">
              <a:avLst/>
            </a:prstGeom>
            <a:noFill/>
          </p:spPr>
          <p:txBody>
            <a:bodyPr wrap="none" rtlCol="0">
              <a:spAutoFit/>
            </a:bodyPr>
            <a:lstStyle/>
            <a:p>
              <a:r>
                <a:rPr kumimoji="1" lang="en-US" altLang="zh-CN" sz="1600" b="1" i="0" dirty="0">
                  <a:solidFill>
                    <a:srgbClr val="C00000"/>
                  </a:solidFill>
                  <a:effectLst/>
                  <a:latin typeface="Söhne"/>
                </a:rPr>
                <a:t>2.3</a:t>
              </a:r>
              <a:r>
                <a:rPr lang="en-US" altLang="zh-CN" sz="1600" b="1" i="0" dirty="0">
                  <a:solidFill>
                    <a:srgbClr val="C00000"/>
                  </a:solidFill>
                  <a:effectLst/>
                  <a:latin typeface="Söhne"/>
                </a:rPr>
                <a:t>×</a:t>
              </a:r>
              <a:endParaRPr kumimoji="1" lang="zh-CN" altLang="en-US" sz="1600" b="1" dirty="0">
                <a:solidFill>
                  <a:srgbClr val="C00000"/>
                </a:solidFill>
              </a:endParaRPr>
            </a:p>
          </p:txBody>
        </p:sp>
      </p:grpSp>
      <p:grpSp>
        <p:nvGrpSpPr>
          <p:cNvPr id="20" name="组合 19">
            <a:extLst>
              <a:ext uri="{FF2B5EF4-FFF2-40B4-BE49-F238E27FC236}">
                <a16:creationId xmlns:a16="http://schemas.microsoft.com/office/drawing/2014/main" id="{BB6FA21D-6956-394B-BF80-037CF7FF1ED8}"/>
              </a:ext>
            </a:extLst>
          </p:cNvPr>
          <p:cNvGrpSpPr/>
          <p:nvPr/>
        </p:nvGrpSpPr>
        <p:grpSpPr>
          <a:xfrm>
            <a:off x="5502249" y="4039838"/>
            <a:ext cx="590226" cy="680251"/>
            <a:chOff x="6551419" y="3746150"/>
            <a:chExt cx="590226" cy="680251"/>
          </a:xfrm>
        </p:grpSpPr>
        <p:cxnSp>
          <p:nvCxnSpPr>
            <p:cNvPr id="21" name="直线箭头连接符 20">
              <a:extLst>
                <a:ext uri="{FF2B5EF4-FFF2-40B4-BE49-F238E27FC236}">
                  <a16:creationId xmlns:a16="http://schemas.microsoft.com/office/drawing/2014/main" id="{DFAFE4E3-9813-2F43-BF6E-58489EC6D50A}"/>
                </a:ext>
              </a:extLst>
            </p:cNvPr>
            <p:cNvCxnSpPr>
              <a:cxnSpLocks/>
            </p:cNvCxnSpPr>
            <p:nvPr/>
          </p:nvCxnSpPr>
          <p:spPr>
            <a:xfrm>
              <a:off x="6828353" y="4112879"/>
              <a:ext cx="0" cy="313522"/>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C961635-ACE6-BA4C-A5E5-B38DEC4C1741}"/>
                </a:ext>
              </a:extLst>
            </p:cNvPr>
            <p:cNvSpPr txBox="1"/>
            <p:nvPr/>
          </p:nvSpPr>
          <p:spPr>
            <a:xfrm>
              <a:off x="6551419" y="3746150"/>
              <a:ext cx="590226" cy="338554"/>
            </a:xfrm>
            <a:prstGeom prst="rect">
              <a:avLst/>
            </a:prstGeom>
            <a:noFill/>
          </p:spPr>
          <p:txBody>
            <a:bodyPr wrap="none" rtlCol="0">
              <a:spAutoFit/>
            </a:bodyPr>
            <a:lstStyle/>
            <a:p>
              <a:r>
                <a:rPr kumimoji="1" lang="en-US" altLang="zh-CN" sz="1600" b="1" i="0" dirty="0">
                  <a:solidFill>
                    <a:srgbClr val="C00000"/>
                  </a:solidFill>
                  <a:effectLst/>
                  <a:latin typeface="Söhne"/>
                </a:rPr>
                <a:t>2.1</a:t>
              </a:r>
              <a:r>
                <a:rPr lang="en-US" altLang="zh-CN" sz="1600" b="1" i="0" dirty="0">
                  <a:solidFill>
                    <a:srgbClr val="C00000"/>
                  </a:solidFill>
                  <a:effectLst/>
                  <a:latin typeface="Söhne"/>
                </a:rPr>
                <a:t>×</a:t>
              </a:r>
              <a:endParaRPr kumimoji="1" lang="zh-CN" altLang="en-US" sz="1600" b="1" dirty="0">
                <a:solidFill>
                  <a:srgbClr val="C00000"/>
                </a:solidFill>
              </a:endParaRPr>
            </a:p>
          </p:txBody>
        </p:sp>
      </p:grpSp>
      <p:cxnSp>
        <p:nvCxnSpPr>
          <p:cNvPr id="23" name="直线连接符 22">
            <a:extLst>
              <a:ext uri="{FF2B5EF4-FFF2-40B4-BE49-F238E27FC236}">
                <a16:creationId xmlns:a16="http://schemas.microsoft.com/office/drawing/2014/main" id="{C68F165F-8ED0-2249-91EF-C551B6B91A38}"/>
              </a:ext>
            </a:extLst>
          </p:cNvPr>
          <p:cNvCxnSpPr>
            <a:cxnSpLocks/>
          </p:cNvCxnSpPr>
          <p:nvPr/>
        </p:nvCxnSpPr>
        <p:spPr>
          <a:xfrm>
            <a:off x="5153591" y="4012867"/>
            <a:ext cx="282009" cy="35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56AEB23-1B5B-D84A-A5D4-479952829DD5}"/>
              </a:ext>
            </a:extLst>
          </p:cNvPr>
          <p:cNvCxnSpPr>
            <a:cxnSpLocks/>
          </p:cNvCxnSpPr>
          <p:nvPr/>
        </p:nvCxnSpPr>
        <p:spPr>
          <a:xfrm>
            <a:off x="4793330" y="2927017"/>
            <a:ext cx="282009" cy="35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FDA45343-C9DF-DF4F-9D51-7616EDA4A9C2}"/>
              </a:ext>
            </a:extLst>
          </p:cNvPr>
          <p:cNvCxnSpPr>
            <a:cxnSpLocks/>
          </p:cNvCxnSpPr>
          <p:nvPr/>
        </p:nvCxnSpPr>
        <p:spPr>
          <a:xfrm>
            <a:off x="5515353" y="4406567"/>
            <a:ext cx="282009" cy="35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186F1268-83E8-8648-8EFB-59169562794D}"/>
              </a:ext>
            </a:extLst>
          </p:cNvPr>
          <p:cNvGrpSpPr/>
          <p:nvPr/>
        </p:nvGrpSpPr>
        <p:grpSpPr>
          <a:xfrm>
            <a:off x="2334798" y="2927343"/>
            <a:ext cx="590226" cy="1052226"/>
            <a:chOff x="6555869" y="3374175"/>
            <a:chExt cx="590226" cy="1052226"/>
          </a:xfrm>
        </p:grpSpPr>
        <p:cxnSp>
          <p:nvCxnSpPr>
            <p:cNvPr id="33" name="直线箭头连接符 32">
              <a:extLst>
                <a:ext uri="{FF2B5EF4-FFF2-40B4-BE49-F238E27FC236}">
                  <a16:creationId xmlns:a16="http://schemas.microsoft.com/office/drawing/2014/main" id="{E7D12E36-FFD2-6844-A3C6-8B176892A008}"/>
                </a:ext>
              </a:extLst>
            </p:cNvPr>
            <p:cNvCxnSpPr>
              <a:cxnSpLocks/>
            </p:cNvCxnSpPr>
            <p:nvPr/>
          </p:nvCxnSpPr>
          <p:spPr>
            <a:xfrm>
              <a:off x="6828353" y="3374175"/>
              <a:ext cx="0" cy="1052226"/>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8C084CF8-ECB6-1C44-B35D-84BA7BF04788}"/>
                </a:ext>
              </a:extLst>
            </p:cNvPr>
            <p:cNvGrpSpPr/>
            <p:nvPr/>
          </p:nvGrpSpPr>
          <p:grpSpPr>
            <a:xfrm>
              <a:off x="6555869" y="3571709"/>
              <a:ext cx="590226" cy="338554"/>
              <a:chOff x="6569031" y="3652047"/>
              <a:chExt cx="590226" cy="338554"/>
            </a:xfrm>
          </p:grpSpPr>
          <p:sp>
            <p:nvSpPr>
              <p:cNvPr id="35" name="矩形 34">
                <a:extLst>
                  <a:ext uri="{FF2B5EF4-FFF2-40B4-BE49-F238E27FC236}">
                    <a16:creationId xmlns:a16="http://schemas.microsoft.com/office/drawing/2014/main" id="{45D23413-56F0-EC40-B7D5-7F1AA253A0F0}"/>
                  </a:ext>
                </a:extLst>
              </p:cNvPr>
              <p:cNvSpPr/>
              <p:nvPr/>
            </p:nvSpPr>
            <p:spPr>
              <a:xfrm>
                <a:off x="6686865" y="3707404"/>
                <a:ext cx="236077" cy="22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F648CC3A-3DC6-EE4C-B7C0-35EBF728AB3F}"/>
                  </a:ext>
                </a:extLst>
              </p:cNvPr>
              <p:cNvSpPr txBox="1"/>
              <p:nvPr/>
            </p:nvSpPr>
            <p:spPr>
              <a:xfrm>
                <a:off x="6569031" y="3652047"/>
                <a:ext cx="590226" cy="338554"/>
              </a:xfrm>
              <a:prstGeom prst="rect">
                <a:avLst/>
              </a:prstGeom>
              <a:noFill/>
            </p:spPr>
            <p:txBody>
              <a:bodyPr wrap="none" rtlCol="0">
                <a:spAutoFit/>
              </a:bodyPr>
              <a:lstStyle/>
              <a:p>
                <a:r>
                  <a:rPr kumimoji="1" lang="en-US" altLang="zh-CN" sz="1600" b="1" i="0" dirty="0">
                    <a:solidFill>
                      <a:srgbClr val="C00000"/>
                    </a:solidFill>
                    <a:effectLst/>
                    <a:latin typeface="Söhne"/>
                  </a:rPr>
                  <a:t>7.1</a:t>
                </a:r>
                <a:r>
                  <a:rPr lang="en-US" altLang="zh-CN" sz="1600" b="1" i="0" dirty="0">
                    <a:solidFill>
                      <a:srgbClr val="C00000"/>
                    </a:solidFill>
                    <a:effectLst/>
                    <a:latin typeface="Söhne"/>
                  </a:rPr>
                  <a:t>×</a:t>
                </a:r>
                <a:endParaRPr kumimoji="1" lang="zh-CN" altLang="en-US" sz="1600" b="1" dirty="0">
                  <a:solidFill>
                    <a:srgbClr val="C00000"/>
                  </a:solidFill>
                </a:endParaRPr>
              </a:p>
            </p:txBody>
          </p:sp>
        </p:grpSp>
      </p:grpSp>
      <p:grpSp>
        <p:nvGrpSpPr>
          <p:cNvPr id="37" name="组合 36">
            <a:extLst>
              <a:ext uri="{FF2B5EF4-FFF2-40B4-BE49-F238E27FC236}">
                <a16:creationId xmlns:a16="http://schemas.microsoft.com/office/drawing/2014/main" id="{F58E985D-5980-4544-B44F-EA71B1609FCF}"/>
              </a:ext>
            </a:extLst>
          </p:cNvPr>
          <p:cNvGrpSpPr/>
          <p:nvPr/>
        </p:nvGrpSpPr>
        <p:grpSpPr>
          <a:xfrm>
            <a:off x="2688709" y="3696680"/>
            <a:ext cx="590226" cy="408392"/>
            <a:chOff x="6551419" y="3742791"/>
            <a:chExt cx="590226" cy="408392"/>
          </a:xfrm>
        </p:grpSpPr>
        <p:cxnSp>
          <p:nvCxnSpPr>
            <p:cNvPr id="38" name="直线箭头连接符 37">
              <a:extLst>
                <a:ext uri="{FF2B5EF4-FFF2-40B4-BE49-F238E27FC236}">
                  <a16:creationId xmlns:a16="http://schemas.microsoft.com/office/drawing/2014/main" id="{7228CF33-B934-E941-990F-1E6DDC59624B}"/>
                </a:ext>
              </a:extLst>
            </p:cNvPr>
            <p:cNvCxnSpPr>
              <a:cxnSpLocks/>
            </p:cNvCxnSpPr>
            <p:nvPr/>
          </p:nvCxnSpPr>
          <p:spPr>
            <a:xfrm>
              <a:off x="6821223" y="4025354"/>
              <a:ext cx="0" cy="125829"/>
            </a:xfrm>
            <a:prstGeom prst="straightConnector1">
              <a:avLst/>
            </a:prstGeom>
            <a:ln w="9525">
              <a:solidFill>
                <a:srgbClr val="C00000"/>
              </a:solidFill>
              <a:headEnd type="triangle" w="sm" len="sm"/>
              <a:tailEnd type="triangle" w="sm" len="med"/>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00FF38B3-C801-3E41-B951-065AA828C3FD}"/>
                </a:ext>
              </a:extLst>
            </p:cNvPr>
            <p:cNvSpPr txBox="1"/>
            <p:nvPr/>
          </p:nvSpPr>
          <p:spPr>
            <a:xfrm>
              <a:off x="6551419" y="3742791"/>
              <a:ext cx="590226" cy="338554"/>
            </a:xfrm>
            <a:prstGeom prst="rect">
              <a:avLst/>
            </a:prstGeom>
            <a:noFill/>
          </p:spPr>
          <p:txBody>
            <a:bodyPr wrap="none" rtlCol="0">
              <a:spAutoFit/>
            </a:bodyPr>
            <a:lstStyle/>
            <a:p>
              <a:r>
                <a:rPr kumimoji="1" lang="en-US" altLang="zh-CN" sz="1600" b="1" i="0" dirty="0">
                  <a:solidFill>
                    <a:srgbClr val="C00000"/>
                  </a:solidFill>
                  <a:effectLst/>
                  <a:latin typeface="Söhne"/>
                </a:rPr>
                <a:t>1.3</a:t>
              </a:r>
              <a:r>
                <a:rPr lang="en-US" altLang="zh-CN" sz="1600" b="1" i="0" dirty="0">
                  <a:solidFill>
                    <a:srgbClr val="C00000"/>
                  </a:solidFill>
                  <a:effectLst/>
                  <a:latin typeface="Söhne"/>
                </a:rPr>
                <a:t>×</a:t>
              </a:r>
              <a:endParaRPr kumimoji="1" lang="zh-CN" altLang="en-US" sz="1600" b="1" dirty="0">
                <a:solidFill>
                  <a:srgbClr val="C00000"/>
                </a:solidFill>
              </a:endParaRPr>
            </a:p>
          </p:txBody>
        </p:sp>
      </p:grpSp>
      <p:grpSp>
        <p:nvGrpSpPr>
          <p:cNvPr id="40" name="组合 39">
            <a:extLst>
              <a:ext uri="{FF2B5EF4-FFF2-40B4-BE49-F238E27FC236}">
                <a16:creationId xmlns:a16="http://schemas.microsoft.com/office/drawing/2014/main" id="{17F8F393-8221-D647-A077-217E6AA9F169}"/>
              </a:ext>
            </a:extLst>
          </p:cNvPr>
          <p:cNvGrpSpPr/>
          <p:nvPr/>
        </p:nvGrpSpPr>
        <p:grpSpPr>
          <a:xfrm>
            <a:off x="3043717" y="4122544"/>
            <a:ext cx="590226" cy="597871"/>
            <a:chOff x="6551419" y="3828530"/>
            <a:chExt cx="590226" cy="597871"/>
          </a:xfrm>
        </p:grpSpPr>
        <p:cxnSp>
          <p:nvCxnSpPr>
            <p:cNvPr id="41" name="直线箭头连接符 40">
              <a:extLst>
                <a:ext uri="{FF2B5EF4-FFF2-40B4-BE49-F238E27FC236}">
                  <a16:creationId xmlns:a16="http://schemas.microsoft.com/office/drawing/2014/main" id="{2F684BC3-B0D1-4440-B0F2-306017563A2C}"/>
                </a:ext>
              </a:extLst>
            </p:cNvPr>
            <p:cNvCxnSpPr>
              <a:cxnSpLocks/>
            </p:cNvCxnSpPr>
            <p:nvPr/>
          </p:nvCxnSpPr>
          <p:spPr>
            <a:xfrm>
              <a:off x="6828353" y="4112879"/>
              <a:ext cx="0" cy="313522"/>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7A0AC6D8-F3A7-4742-A66B-A4E15BB44093}"/>
                </a:ext>
              </a:extLst>
            </p:cNvPr>
            <p:cNvSpPr txBox="1"/>
            <p:nvPr/>
          </p:nvSpPr>
          <p:spPr>
            <a:xfrm>
              <a:off x="6551419" y="3828530"/>
              <a:ext cx="590226" cy="338554"/>
            </a:xfrm>
            <a:prstGeom prst="rect">
              <a:avLst/>
            </a:prstGeom>
            <a:noFill/>
          </p:spPr>
          <p:txBody>
            <a:bodyPr wrap="none" rtlCol="0">
              <a:spAutoFit/>
            </a:bodyPr>
            <a:lstStyle/>
            <a:p>
              <a:r>
                <a:rPr kumimoji="1" lang="en-US" altLang="zh-CN" sz="1600" b="1" i="0" dirty="0">
                  <a:solidFill>
                    <a:srgbClr val="C00000"/>
                  </a:solidFill>
                  <a:effectLst/>
                  <a:latin typeface="Söhne"/>
                </a:rPr>
                <a:t>3.3</a:t>
              </a:r>
              <a:r>
                <a:rPr lang="en-US" altLang="zh-CN" sz="1600" b="1" i="0" dirty="0">
                  <a:solidFill>
                    <a:srgbClr val="C00000"/>
                  </a:solidFill>
                  <a:effectLst/>
                  <a:latin typeface="Söhne"/>
                </a:rPr>
                <a:t>×</a:t>
              </a:r>
              <a:endParaRPr kumimoji="1" lang="zh-CN" altLang="en-US" sz="1600" b="1" dirty="0">
                <a:solidFill>
                  <a:srgbClr val="C00000"/>
                </a:solidFill>
              </a:endParaRPr>
            </a:p>
          </p:txBody>
        </p:sp>
      </p:grpSp>
      <p:cxnSp>
        <p:nvCxnSpPr>
          <p:cNvPr id="43" name="直线连接符 42">
            <a:extLst>
              <a:ext uri="{FF2B5EF4-FFF2-40B4-BE49-F238E27FC236}">
                <a16:creationId xmlns:a16="http://schemas.microsoft.com/office/drawing/2014/main" id="{39C255A5-933E-EB44-86CD-DF46B5DD0ABA}"/>
              </a:ext>
            </a:extLst>
          </p:cNvPr>
          <p:cNvCxnSpPr>
            <a:cxnSpLocks/>
          </p:cNvCxnSpPr>
          <p:nvPr/>
        </p:nvCxnSpPr>
        <p:spPr>
          <a:xfrm>
            <a:off x="2689089" y="3979243"/>
            <a:ext cx="282009" cy="35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A0F6CA21-FEE2-9D4B-80B7-373E8471E1C8}"/>
              </a:ext>
            </a:extLst>
          </p:cNvPr>
          <p:cNvCxnSpPr>
            <a:cxnSpLocks/>
          </p:cNvCxnSpPr>
          <p:nvPr/>
        </p:nvCxnSpPr>
        <p:spPr>
          <a:xfrm>
            <a:off x="2334798" y="2927343"/>
            <a:ext cx="282009" cy="35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0B800308-ABA4-1C4C-9406-6EAC3EBC82F6}"/>
              </a:ext>
            </a:extLst>
          </p:cNvPr>
          <p:cNvCxnSpPr>
            <a:cxnSpLocks/>
          </p:cNvCxnSpPr>
          <p:nvPr/>
        </p:nvCxnSpPr>
        <p:spPr>
          <a:xfrm>
            <a:off x="3056821" y="4406893"/>
            <a:ext cx="282009" cy="35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34425FB4-2B07-1049-B9FC-6ED66F5450F8}"/>
              </a:ext>
            </a:extLst>
          </p:cNvPr>
          <p:cNvGrpSpPr/>
          <p:nvPr/>
        </p:nvGrpSpPr>
        <p:grpSpPr>
          <a:xfrm>
            <a:off x="7269920" y="2592805"/>
            <a:ext cx="958645" cy="711650"/>
            <a:chOff x="6444676" y="3029662"/>
            <a:chExt cx="958645" cy="711650"/>
          </a:xfrm>
        </p:grpSpPr>
        <p:cxnSp>
          <p:nvCxnSpPr>
            <p:cNvPr id="48" name="直线箭头连接符 47">
              <a:extLst>
                <a:ext uri="{FF2B5EF4-FFF2-40B4-BE49-F238E27FC236}">
                  <a16:creationId xmlns:a16="http://schemas.microsoft.com/office/drawing/2014/main" id="{221D6017-BCE2-E84A-9849-606B195ECCEA}"/>
                </a:ext>
              </a:extLst>
            </p:cNvPr>
            <p:cNvCxnSpPr>
              <a:cxnSpLocks/>
            </p:cNvCxnSpPr>
            <p:nvPr/>
          </p:nvCxnSpPr>
          <p:spPr>
            <a:xfrm>
              <a:off x="6703228" y="3374175"/>
              <a:ext cx="0" cy="367137"/>
            </a:xfrm>
            <a:prstGeom prst="straightConnector1">
              <a:avLst/>
            </a:prstGeom>
            <a:ln w="412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FD756BF5-F4A6-D746-A879-4834280E7903}"/>
                </a:ext>
              </a:extLst>
            </p:cNvPr>
            <p:cNvGrpSpPr/>
            <p:nvPr/>
          </p:nvGrpSpPr>
          <p:grpSpPr>
            <a:xfrm>
              <a:off x="6444676" y="3029662"/>
              <a:ext cx="958645" cy="338554"/>
              <a:chOff x="6457838" y="3110000"/>
              <a:chExt cx="958645" cy="338554"/>
            </a:xfrm>
          </p:grpSpPr>
          <p:sp>
            <p:nvSpPr>
              <p:cNvPr id="50" name="矩形 49">
                <a:extLst>
                  <a:ext uri="{FF2B5EF4-FFF2-40B4-BE49-F238E27FC236}">
                    <a16:creationId xmlns:a16="http://schemas.microsoft.com/office/drawing/2014/main" id="{FB03E78A-AD37-8B44-9E1B-B47903CF8AF1}"/>
                  </a:ext>
                </a:extLst>
              </p:cNvPr>
              <p:cNvSpPr/>
              <p:nvPr/>
            </p:nvSpPr>
            <p:spPr>
              <a:xfrm>
                <a:off x="6480655" y="3159043"/>
                <a:ext cx="935828" cy="285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a:extLst>
                  <a:ext uri="{FF2B5EF4-FFF2-40B4-BE49-F238E27FC236}">
                    <a16:creationId xmlns:a16="http://schemas.microsoft.com/office/drawing/2014/main" id="{E0153C2C-7033-7341-A46B-D2B2CE312260}"/>
                  </a:ext>
                </a:extLst>
              </p:cNvPr>
              <p:cNvSpPr txBox="1"/>
              <p:nvPr/>
            </p:nvSpPr>
            <p:spPr>
              <a:xfrm>
                <a:off x="6457838" y="3110000"/>
                <a:ext cx="590226" cy="338554"/>
              </a:xfrm>
              <a:prstGeom prst="rect">
                <a:avLst/>
              </a:prstGeom>
              <a:noFill/>
            </p:spPr>
            <p:txBody>
              <a:bodyPr wrap="none" rtlCol="0">
                <a:spAutoFit/>
              </a:bodyPr>
              <a:lstStyle/>
              <a:p>
                <a:r>
                  <a:rPr kumimoji="1" lang="en-US" altLang="zh-CN" sz="1600" b="1" i="0" dirty="0">
                    <a:solidFill>
                      <a:schemeClr val="accent6">
                        <a:lumMod val="50000"/>
                      </a:schemeClr>
                    </a:solidFill>
                    <a:effectLst/>
                    <a:latin typeface="Söhne"/>
                  </a:rPr>
                  <a:t>1.2</a:t>
                </a:r>
                <a:r>
                  <a:rPr lang="en-US" altLang="zh-CN" sz="1600" b="1" i="0" dirty="0">
                    <a:solidFill>
                      <a:schemeClr val="accent6">
                        <a:lumMod val="50000"/>
                      </a:schemeClr>
                    </a:solidFill>
                    <a:effectLst/>
                    <a:latin typeface="Söhne"/>
                  </a:rPr>
                  <a:t>×</a:t>
                </a:r>
                <a:endParaRPr kumimoji="1" lang="zh-CN" altLang="en-US" sz="1600" b="1" dirty="0">
                  <a:solidFill>
                    <a:schemeClr val="accent6">
                      <a:lumMod val="50000"/>
                    </a:schemeClr>
                  </a:solidFill>
                </a:endParaRPr>
              </a:p>
            </p:txBody>
          </p:sp>
        </p:grpSp>
      </p:grpSp>
      <p:cxnSp>
        <p:nvCxnSpPr>
          <p:cNvPr id="53" name="直线连接符 52">
            <a:extLst>
              <a:ext uri="{FF2B5EF4-FFF2-40B4-BE49-F238E27FC236}">
                <a16:creationId xmlns:a16="http://schemas.microsoft.com/office/drawing/2014/main" id="{24E158BE-E304-AC44-ABFA-F4D6902C72EA}"/>
              </a:ext>
            </a:extLst>
          </p:cNvPr>
          <p:cNvCxnSpPr>
            <a:cxnSpLocks/>
          </p:cNvCxnSpPr>
          <p:nvPr/>
        </p:nvCxnSpPr>
        <p:spPr>
          <a:xfrm>
            <a:off x="7264497" y="3270047"/>
            <a:ext cx="282009" cy="3508"/>
          </a:xfrm>
          <a:prstGeom prst="line">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F0B2A990-0108-7E49-A8C5-7D3D52F55D99}"/>
              </a:ext>
            </a:extLst>
          </p:cNvPr>
          <p:cNvCxnSpPr>
            <a:cxnSpLocks/>
          </p:cNvCxnSpPr>
          <p:nvPr/>
        </p:nvCxnSpPr>
        <p:spPr>
          <a:xfrm>
            <a:off x="7651443" y="2938375"/>
            <a:ext cx="282009" cy="35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8286DC75-24CC-FE49-97E5-E6AA3D800893}"/>
              </a:ext>
            </a:extLst>
          </p:cNvPr>
          <p:cNvCxnSpPr>
            <a:cxnSpLocks/>
          </p:cNvCxnSpPr>
          <p:nvPr/>
        </p:nvCxnSpPr>
        <p:spPr>
          <a:xfrm>
            <a:off x="7908143" y="2942487"/>
            <a:ext cx="0" cy="182574"/>
          </a:xfrm>
          <a:prstGeom prst="straightConnector1">
            <a:avLst/>
          </a:prstGeom>
          <a:ln w="9525">
            <a:solidFill>
              <a:srgbClr val="C00000"/>
            </a:solidFill>
            <a:headEnd type="triangle" w="sm" len="sm"/>
            <a:tailEnd type="triangle" w="sm" len="med"/>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746D220F-D9A8-0345-821B-F2C85BBB8B05}"/>
              </a:ext>
            </a:extLst>
          </p:cNvPr>
          <p:cNvSpPr txBox="1"/>
          <p:nvPr/>
        </p:nvSpPr>
        <p:spPr>
          <a:xfrm>
            <a:off x="7677767" y="2651173"/>
            <a:ext cx="590226" cy="338554"/>
          </a:xfrm>
          <a:prstGeom prst="rect">
            <a:avLst/>
          </a:prstGeom>
          <a:noFill/>
        </p:spPr>
        <p:txBody>
          <a:bodyPr wrap="square" rtlCol="0">
            <a:spAutoFit/>
          </a:bodyPr>
          <a:lstStyle/>
          <a:p>
            <a:r>
              <a:rPr kumimoji="1" lang="en-US" altLang="zh-CN" sz="1600" b="1" i="0" dirty="0">
                <a:solidFill>
                  <a:srgbClr val="C00000"/>
                </a:solidFill>
                <a:effectLst/>
                <a:latin typeface="Söhne"/>
              </a:rPr>
              <a:t>1.1</a:t>
            </a:r>
            <a:r>
              <a:rPr lang="en-US" altLang="zh-CN" sz="1600" b="1" i="0" dirty="0">
                <a:solidFill>
                  <a:srgbClr val="C00000"/>
                </a:solidFill>
                <a:effectLst/>
                <a:latin typeface="Söhne"/>
              </a:rPr>
              <a:t>×</a:t>
            </a:r>
            <a:endParaRPr kumimoji="1" lang="zh-CN" altLang="en-US" sz="1600" b="1" dirty="0">
              <a:solidFill>
                <a:srgbClr val="C00000"/>
              </a:solidFill>
            </a:endParaRPr>
          </a:p>
        </p:txBody>
      </p:sp>
      <p:grpSp>
        <p:nvGrpSpPr>
          <p:cNvPr id="64" name="组合 63">
            <a:extLst>
              <a:ext uri="{FF2B5EF4-FFF2-40B4-BE49-F238E27FC236}">
                <a16:creationId xmlns:a16="http://schemas.microsoft.com/office/drawing/2014/main" id="{609E3C5F-48FD-6146-966C-347A2AA02133}"/>
              </a:ext>
            </a:extLst>
          </p:cNvPr>
          <p:cNvGrpSpPr/>
          <p:nvPr/>
        </p:nvGrpSpPr>
        <p:grpSpPr>
          <a:xfrm>
            <a:off x="7963479" y="3281040"/>
            <a:ext cx="590226" cy="1052226"/>
            <a:chOff x="6529545" y="3374175"/>
            <a:chExt cx="590226" cy="1052226"/>
          </a:xfrm>
        </p:grpSpPr>
        <p:cxnSp>
          <p:nvCxnSpPr>
            <p:cNvPr id="65" name="直线箭头连接符 64">
              <a:extLst>
                <a:ext uri="{FF2B5EF4-FFF2-40B4-BE49-F238E27FC236}">
                  <a16:creationId xmlns:a16="http://schemas.microsoft.com/office/drawing/2014/main" id="{6D517C1A-EABF-9343-A666-4B28FC778B9A}"/>
                </a:ext>
              </a:extLst>
            </p:cNvPr>
            <p:cNvCxnSpPr>
              <a:cxnSpLocks/>
            </p:cNvCxnSpPr>
            <p:nvPr/>
          </p:nvCxnSpPr>
          <p:spPr>
            <a:xfrm>
              <a:off x="6828353" y="3374175"/>
              <a:ext cx="0" cy="1052226"/>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6FDA813B-14FA-DD4F-B5D5-FCBFE3319E24}"/>
                </a:ext>
              </a:extLst>
            </p:cNvPr>
            <p:cNvGrpSpPr/>
            <p:nvPr/>
          </p:nvGrpSpPr>
          <p:grpSpPr>
            <a:xfrm>
              <a:off x="6529545" y="3562060"/>
              <a:ext cx="590226" cy="338554"/>
              <a:chOff x="6542707" y="3642398"/>
              <a:chExt cx="590226" cy="338554"/>
            </a:xfrm>
          </p:grpSpPr>
          <p:sp>
            <p:nvSpPr>
              <p:cNvPr id="67" name="矩形 66">
                <a:extLst>
                  <a:ext uri="{FF2B5EF4-FFF2-40B4-BE49-F238E27FC236}">
                    <a16:creationId xmlns:a16="http://schemas.microsoft.com/office/drawing/2014/main" id="{DEDA0688-6166-C743-98A8-21791D7DF7DB}"/>
                  </a:ext>
                </a:extLst>
              </p:cNvPr>
              <p:cNvSpPr/>
              <p:nvPr/>
            </p:nvSpPr>
            <p:spPr>
              <a:xfrm>
                <a:off x="6686865" y="3707404"/>
                <a:ext cx="236077" cy="22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19A9A34F-BFEF-B842-8C0C-EDF019D2EFA4}"/>
                  </a:ext>
                </a:extLst>
              </p:cNvPr>
              <p:cNvSpPr txBox="1"/>
              <p:nvPr/>
            </p:nvSpPr>
            <p:spPr>
              <a:xfrm>
                <a:off x="6542707" y="3642398"/>
                <a:ext cx="590226" cy="338554"/>
              </a:xfrm>
              <a:prstGeom prst="rect">
                <a:avLst/>
              </a:prstGeom>
              <a:noFill/>
            </p:spPr>
            <p:txBody>
              <a:bodyPr wrap="none" rtlCol="0">
                <a:spAutoFit/>
              </a:bodyPr>
              <a:lstStyle/>
              <a:p>
                <a:r>
                  <a:rPr kumimoji="1" lang="en-US" altLang="zh-CN" sz="1600" b="1" i="0" dirty="0">
                    <a:solidFill>
                      <a:srgbClr val="C00000"/>
                    </a:solidFill>
                    <a:effectLst/>
                    <a:latin typeface="Söhne"/>
                  </a:rPr>
                  <a:t>3.5</a:t>
                </a:r>
                <a:r>
                  <a:rPr lang="en-US" altLang="zh-CN" sz="1600" b="1" i="0" dirty="0">
                    <a:solidFill>
                      <a:srgbClr val="C00000"/>
                    </a:solidFill>
                    <a:effectLst/>
                    <a:latin typeface="Söhne"/>
                  </a:rPr>
                  <a:t>×</a:t>
                </a:r>
                <a:endParaRPr kumimoji="1" lang="zh-CN" altLang="en-US" sz="1600" b="1" dirty="0">
                  <a:solidFill>
                    <a:srgbClr val="C00000"/>
                  </a:solidFill>
                </a:endParaRPr>
              </a:p>
            </p:txBody>
          </p:sp>
        </p:grpSp>
      </p:grpSp>
      <p:cxnSp>
        <p:nvCxnSpPr>
          <p:cNvPr id="69" name="直线连接符 68">
            <a:extLst>
              <a:ext uri="{FF2B5EF4-FFF2-40B4-BE49-F238E27FC236}">
                <a16:creationId xmlns:a16="http://schemas.microsoft.com/office/drawing/2014/main" id="{C506536A-316A-DD4F-BCBC-88A0379EF4A4}"/>
              </a:ext>
            </a:extLst>
          </p:cNvPr>
          <p:cNvCxnSpPr>
            <a:cxnSpLocks/>
          </p:cNvCxnSpPr>
          <p:nvPr/>
        </p:nvCxnSpPr>
        <p:spPr>
          <a:xfrm>
            <a:off x="7972880" y="3281040"/>
            <a:ext cx="282009" cy="35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20D546F5-BDFB-BD45-83B7-7508188FFD19}"/>
              </a:ext>
            </a:extLst>
          </p:cNvPr>
          <p:cNvSpPr txBox="1"/>
          <p:nvPr/>
        </p:nvSpPr>
        <p:spPr>
          <a:xfrm>
            <a:off x="9815912" y="2557657"/>
            <a:ext cx="364202" cy="523220"/>
          </a:xfrm>
          <a:prstGeom prst="rect">
            <a:avLst/>
          </a:prstGeom>
          <a:noFill/>
        </p:spPr>
        <p:txBody>
          <a:bodyPr wrap="none" rtlCol="0">
            <a:spAutoFit/>
          </a:bodyPr>
          <a:lstStyle/>
          <a:p>
            <a:r>
              <a:rPr kumimoji="1" lang="en-US" altLang="zh-CN" sz="2800" b="1" i="0" dirty="0">
                <a:solidFill>
                  <a:schemeClr val="accent6">
                    <a:lumMod val="50000"/>
                  </a:schemeClr>
                </a:solidFill>
                <a:effectLst/>
                <a:latin typeface="Söhne"/>
              </a:rPr>
              <a:t>~</a:t>
            </a:r>
            <a:endParaRPr kumimoji="1" lang="zh-CN" altLang="en-US" sz="2800" b="1" dirty="0">
              <a:solidFill>
                <a:schemeClr val="accent6">
                  <a:lumMod val="50000"/>
                </a:schemeClr>
              </a:solidFill>
            </a:endParaRPr>
          </a:p>
        </p:txBody>
      </p:sp>
      <p:grpSp>
        <p:nvGrpSpPr>
          <p:cNvPr id="71" name="组合 70">
            <a:extLst>
              <a:ext uri="{FF2B5EF4-FFF2-40B4-BE49-F238E27FC236}">
                <a16:creationId xmlns:a16="http://schemas.microsoft.com/office/drawing/2014/main" id="{111A99F7-DF16-1B4F-89DE-077742131E81}"/>
              </a:ext>
            </a:extLst>
          </p:cNvPr>
          <p:cNvGrpSpPr/>
          <p:nvPr/>
        </p:nvGrpSpPr>
        <p:grpSpPr>
          <a:xfrm>
            <a:off x="10110667" y="2927343"/>
            <a:ext cx="590226" cy="769337"/>
            <a:chOff x="6576109" y="3374175"/>
            <a:chExt cx="590226" cy="769337"/>
          </a:xfrm>
        </p:grpSpPr>
        <p:cxnSp>
          <p:nvCxnSpPr>
            <p:cNvPr id="72" name="直线箭头连接符 71">
              <a:extLst>
                <a:ext uri="{FF2B5EF4-FFF2-40B4-BE49-F238E27FC236}">
                  <a16:creationId xmlns:a16="http://schemas.microsoft.com/office/drawing/2014/main" id="{C7D8A5A8-D56C-FA4F-A92E-DA75577B07BF}"/>
                </a:ext>
              </a:extLst>
            </p:cNvPr>
            <p:cNvCxnSpPr>
              <a:cxnSpLocks/>
            </p:cNvCxnSpPr>
            <p:nvPr/>
          </p:nvCxnSpPr>
          <p:spPr>
            <a:xfrm>
              <a:off x="6828353" y="3374175"/>
              <a:ext cx="0" cy="769337"/>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590A0961-DC34-014C-A82E-D3BECADE4362}"/>
                </a:ext>
              </a:extLst>
            </p:cNvPr>
            <p:cNvGrpSpPr/>
            <p:nvPr/>
          </p:nvGrpSpPr>
          <p:grpSpPr>
            <a:xfrm>
              <a:off x="6576109" y="3582010"/>
              <a:ext cx="590226" cy="338554"/>
              <a:chOff x="6589271" y="3662348"/>
              <a:chExt cx="590226" cy="338554"/>
            </a:xfrm>
          </p:grpSpPr>
          <p:sp>
            <p:nvSpPr>
              <p:cNvPr id="74" name="矩形 73">
                <a:extLst>
                  <a:ext uri="{FF2B5EF4-FFF2-40B4-BE49-F238E27FC236}">
                    <a16:creationId xmlns:a16="http://schemas.microsoft.com/office/drawing/2014/main" id="{F8E2F585-7B6A-AB41-9F60-621A7F5ECB15}"/>
                  </a:ext>
                </a:extLst>
              </p:cNvPr>
              <p:cNvSpPr/>
              <p:nvPr/>
            </p:nvSpPr>
            <p:spPr>
              <a:xfrm>
                <a:off x="6686865" y="3707404"/>
                <a:ext cx="236077" cy="22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文本框 74">
                <a:extLst>
                  <a:ext uri="{FF2B5EF4-FFF2-40B4-BE49-F238E27FC236}">
                    <a16:creationId xmlns:a16="http://schemas.microsoft.com/office/drawing/2014/main" id="{C8D03057-0769-E84F-97F6-2B0B7203FB68}"/>
                  </a:ext>
                </a:extLst>
              </p:cNvPr>
              <p:cNvSpPr txBox="1"/>
              <p:nvPr/>
            </p:nvSpPr>
            <p:spPr>
              <a:xfrm>
                <a:off x="6589271" y="3662348"/>
                <a:ext cx="590226" cy="338554"/>
              </a:xfrm>
              <a:prstGeom prst="rect">
                <a:avLst/>
              </a:prstGeom>
              <a:noFill/>
            </p:spPr>
            <p:txBody>
              <a:bodyPr wrap="none" rtlCol="0">
                <a:spAutoFit/>
              </a:bodyPr>
              <a:lstStyle/>
              <a:p>
                <a:r>
                  <a:rPr kumimoji="1" lang="en-US" altLang="zh-CN" sz="1600" b="1" i="0" dirty="0">
                    <a:solidFill>
                      <a:srgbClr val="C00000"/>
                    </a:solidFill>
                    <a:effectLst/>
                    <a:latin typeface="Söhne"/>
                  </a:rPr>
                  <a:t>1.7</a:t>
                </a:r>
                <a:r>
                  <a:rPr lang="en-US" altLang="zh-CN" sz="1600" b="1" i="0" dirty="0">
                    <a:solidFill>
                      <a:srgbClr val="C00000"/>
                    </a:solidFill>
                    <a:effectLst/>
                    <a:latin typeface="Söhne"/>
                  </a:rPr>
                  <a:t>×</a:t>
                </a:r>
                <a:endParaRPr kumimoji="1" lang="zh-CN" altLang="en-US" sz="1600" b="1" dirty="0">
                  <a:solidFill>
                    <a:srgbClr val="C00000"/>
                  </a:solidFill>
                </a:endParaRPr>
              </a:p>
            </p:txBody>
          </p:sp>
        </p:grpSp>
      </p:grpSp>
      <p:cxnSp>
        <p:nvCxnSpPr>
          <p:cNvPr id="76" name="直线连接符 75">
            <a:extLst>
              <a:ext uri="{FF2B5EF4-FFF2-40B4-BE49-F238E27FC236}">
                <a16:creationId xmlns:a16="http://schemas.microsoft.com/office/drawing/2014/main" id="{4E5150C1-FD02-BE49-A71D-A197D47F7A1B}"/>
              </a:ext>
            </a:extLst>
          </p:cNvPr>
          <p:cNvCxnSpPr>
            <a:cxnSpLocks/>
          </p:cNvCxnSpPr>
          <p:nvPr/>
        </p:nvCxnSpPr>
        <p:spPr>
          <a:xfrm>
            <a:off x="10073504" y="2927343"/>
            <a:ext cx="282009" cy="35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D438C22C-CBC8-4F42-ACB3-8C9751EE051D}"/>
              </a:ext>
            </a:extLst>
          </p:cNvPr>
          <p:cNvGrpSpPr/>
          <p:nvPr/>
        </p:nvGrpSpPr>
        <p:grpSpPr>
          <a:xfrm>
            <a:off x="10466120" y="3696680"/>
            <a:ext cx="590226" cy="667231"/>
            <a:chOff x="6576109" y="3476281"/>
            <a:chExt cx="590226" cy="667231"/>
          </a:xfrm>
        </p:grpSpPr>
        <p:cxnSp>
          <p:nvCxnSpPr>
            <p:cNvPr id="80" name="直线箭头连接符 79">
              <a:extLst>
                <a:ext uri="{FF2B5EF4-FFF2-40B4-BE49-F238E27FC236}">
                  <a16:creationId xmlns:a16="http://schemas.microsoft.com/office/drawing/2014/main" id="{24CA7D6F-69EA-B447-959C-EBE2E9D74535}"/>
                </a:ext>
              </a:extLst>
            </p:cNvPr>
            <p:cNvCxnSpPr>
              <a:cxnSpLocks/>
            </p:cNvCxnSpPr>
            <p:nvPr/>
          </p:nvCxnSpPr>
          <p:spPr>
            <a:xfrm>
              <a:off x="6828353" y="3476281"/>
              <a:ext cx="0" cy="667231"/>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FCD53F3C-D146-7C49-9B90-1659200B9655}"/>
                </a:ext>
              </a:extLst>
            </p:cNvPr>
            <p:cNvGrpSpPr/>
            <p:nvPr/>
          </p:nvGrpSpPr>
          <p:grpSpPr>
            <a:xfrm>
              <a:off x="6576109" y="3582010"/>
              <a:ext cx="590226" cy="338554"/>
              <a:chOff x="6589271" y="3662348"/>
              <a:chExt cx="590226" cy="338554"/>
            </a:xfrm>
          </p:grpSpPr>
          <p:sp>
            <p:nvSpPr>
              <p:cNvPr id="82" name="矩形 81">
                <a:extLst>
                  <a:ext uri="{FF2B5EF4-FFF2-40B4-BE49-F238E27FC236}">
                    <a16:creationId xmlns:a16="http://schemas.microsoft.com/office/drawing/2014/main" id="{0EFB9C13-E1B1-6D48-80E4-02192B5CE16D}"/>
                  </a:ext>
                </a:extLst>
              </p:cNvPr>
              <p:cNvSpPr/>
              <p:nvPr/>
            </p:nvSpPr>
            <p:spPr>
              <a:xfrm>
                <a:off x="6686865" y="3707404"/>
                <a:ext cx="236077" cy="22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文本框 82">
                <a:extLst>
                  <a:ext uri="{FF2B5EF4-FFF2-40B4-BE49-F238E27FC236}">
                    <a16:creationId xmlns:a16="http://schemas.microsoft.com/office/drawing/2014/main" id="{A365DDF7-744E-1E4A-B8E5-E102693E534B}"/>
                  </a:ext>
                </a:extLst>
              </p:cNvPr>
              <p:cNvSpPr txBox="1"/>
              <p:nvPr/>
            </p:nvSpPr>
            <p:spPr>
              <a:xfrm>
                <a:off x="6589271" y="3662348"/>
                <a:ext cx="590226" cy="338554"/>
              </a:xfrm>
              <a:prstGeom prst="rect">
                <a:avLst/>
              </a:prstGeom>
              <a:noFill/>
            </p:spPr>
            <p:txBody>
              <a:bodyPr wrap="none" rtlCol="0">
                <a:spAutoFit/>
              </a:bodyPr>
              <a:lstStyle/>
              <a:p>
                <a:r>
                  <a:rPr kumimoji="1" lang="en-US" altLang="zh-CN" sz="1600" b="1" dirty="0">
                    <a:solidFill>
                      <a:srgbClr val="C00000"/>
                    </a:solidFill>
                    <a:latin typeface="Söhne"/>
                  </a:rPr>
                  <a:t>2.4</a:t>
                </a:r>
                <a:r>
                  <a:rPr lang="en-US" altLang="zh-CN" sz="1600" b="1" i="0" dirty="0">
                    <a:solidFill>
                      <a:srgbClr val="C00000"/>
                    </a:solidFill>
                    <a:effectLst/>
                    <a:latin typeface="Söhne"/>
                  </a:rPr>
                  <a:t>×</a:t>
                </a:r>
                <a:endParaRPr kumimoji="1" lang="zh-CN" altLang="en-US" sz="1600" b="1" dirty="0">
                  <a:solidFill>
                    <a:srgbClr val="C00000"/>
                  </a:solidFill>
                </a:endParaRPr>
              </a:p>
            </p:txBody>
          </p:sp>
        </p:grpSp>
      </p:grpSp>
      <p:cxnSp>
        <p:nvCxnSpPr>
          <p:cNvPr id="85" name="直线连接符 84">
            <a:extLst>
              <a:ext uri="{FF2B5EF4-FFF2-40B4-BE49-F238E27FC236}">
                <a16:creationId xmlns:a16="http://schemas.microsoft.com/office/drawing/2014/main" id="{96C90257-DE1B-A548-80B7-B54A91F529CC}"/>
              </a:ext>
            </a:extLst>
          </p:cNvPr>
          <p:cNvCxnSpPr>
            <a:cxnSpLocks/>
          </p:cNvCxnSpPr>
          <p:nvPr/>
        </p:nvCxnSpPr>
        <p:spPr>
          <a:xfrm>
            <a:off x="10451008" y="3696680"/>
            <a:ext cx="282009" cy="35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61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AEDDBBB-31C5-F24C-B2BE-A60BD5CCF197}"/>
              </a:ext>
            </a:extLst>
          </p:cNvPr>
          <p:cNvGrpSpPr/>
          <p:nvPr/>
        </p:nvGrpSpPr>
        <p:grpSpPr>
          <a:xfrm>
            <a:off x="-147462" y="-86497"/>
            <a:ext cx="12339462" cy="1699458"/>
            <a:chOff x="-147462" y="-86497"/>
            <a:chExt cx="12339462" cy="1699458"/>
          </a:xfrm>
        </p:grpSpPr>
        <p:pic>
          <p:nvPicPr>
            <p:cNvPr id="8" name="图片 7">
              <a:extLst>
                <a:ext uri="{FF2B5EF4-FFF2-40B4-BE49-F238E27FC236}">
                  <a16:creationId xmlns:a16="http://schemas.microsoft.com/office/drawing/2014/main" id="{28B73698-675A-9447-81B1-1CB2F46BF3D0}"/>
                </a:ext>
              </a:extLst>
            </p:cNvPr>
            <p:cNvPicPr>
              <a:picLocks noChangeAspect="1"/>
            </p:cNvPicPr>
            <p:nvPr/>
          </p:nvPicPr>
          <p:blipFill rotWithShape="1">
            <a:blip r:embed="rId4">
              <a:alphaModFix amt="21000"/>
            </a:blip>
            <a:srcRect l="9351" t="50510" r="9440" b="31842"/>
            <a:stretch/>
          </p:blipFill>
          <p:spPr>
            <a:xfrm>
              <a:off x="-147462" y="-86497"/>
              <a:ext cx="12339462" cy="1699458"/>
            </a:xfrm>
            <a:prstGeom prst="rect">
              <a:avLst/>
            </a:prstGeom>
          </p:spPr>
        </p:pic>
        <p:sp>
          <p:nvSpPr>
            <p:cNvPr id="10" name="文本框 9">
              <a:extLst>
                <a:ext uri="{FF2B5EF4-FFF2-40B4-BE49-F238E27FC236}">
                  <a16:creationId xmlns:a16="http://schemas.microsoft.com/office/drawing/2014/main" id="{2E5CB81F-5C59-4D41-9933-F8A12FF075C2}"/>
                </a:ext>
              </a:extLst>
            </p:cNvPr>
            <p:cNvSpPr txBox="1"/>
            <p:nvPr/>
          </p:nvSpPr>
          <p:spPr>
            <a:xfrm>
              <a:off x="904514" y="18939"/>
              <a:ext cx="10382971" cy="1446550"/>
            </a:xfrm>
            <a:prstGeom prst="rect">
              <a:avLst/>
            </a:prstGeom>
            <a:noFill/>
          </p:spPr>
          <p:txBody>
            <a:bodyPr wrap="none" rtlCol="0">
              <a:spAutoFit/>
            </a:bodyPr>
            <a:lstStyle/>
            <a:p>
              <a:pPr algn="ctr"/>
              <a:r>
                <a:rPr kumimoji="1" lang="en-US" altLang="zh-CN" sz="4400" b="1" dirty="0">
                  <a:solidFill>
                    <a:srgbClr val="C00000"/>
                  </a:solidFill>
                </a:rPr>
                <a:t>How to understand the meaning of a word?</a:t>
              </a:r>
            </a:p>
            <a:p>
              <a:pPr algn="ctr"/>
              <a:r>
                <a:rPr kumimoji="1" lang="en-US" altLang="zh-CN" sz="4400" b="1" dirty="0"/>
                <a:t>Natural Language Processing (NLP)</a:t>
              </a:r>
              <a:endParaRPr kumimoji="1" lang="zh-CN" altLang="en-US" sz="4400" b="1" dirty="0"/>
            </a:p>
          </p:txBody>
        </p:sp>
      </p:grpSp>
      <p:grpSp>
        <p:nvGrpSpPr>
          <p:cNvPr id="122" name="组合 121">
            <a:extLst>
              <a:ext uri="{FF2B5EF4-FFF2-40B4-BE49-F238E27FC236}">
                <a16:creationId xmlns:a16="http://schemas.microsoft.com/office/drawing/2014/main" id="{E1CF3376-9800-4541-8223-1F18DE595139}"/>
              </a:ext>
            </a:extLst>
          </p:cNvPr>
          <p:cNvGrpSpPr/>
          <p:nvPr/>
        </p:nvGrpSpPr>
        <p:grpSpPr>
          <a:xfrm>
            <a:off x="0" y="4463372"/>
            <a:ext cx="12192000" cy="2394628"/>
            <a:chOff x="0" y="4463372"/>
            <a:chExt cx="12192000" cy="2394628"/>
          </a:xfrm>
        </p:grpSpPr>
        <p:pic>
          <p:nvPicPr>
            <p:cNvPr id="120" name="图片 119">
              <a:extLst>
                <a:ext uri="{FF2B5EF4-FFF2-40B4-BE49-F238E27FC236}">
                  <a16:creationId xmlns:a16="http://schemas.microsoft.com/office/drawing/2014/main" id="{67FF662F-05A4-DC45-917E-C0305D7A0756}"/>
                </a:ext>
              </a:extLst>
            </p:cNvPr>
            <p:cNvPicPr>
              <a:picLocks noChangeAspect="1"/>
            </p:cNvPicPr>
            <p:nvPr/>
          </p:nvPicPr>
          <p:blipFill>
            <a:blip r:embed="rId5">
              <a:alphaModFix amt="20000"/>
            </a:blip>
            <a:stretch>
              <a:fillRect/>
            </a:stretch>
          </p:blipFill>
          <p:spPr>
            <a:xfrm>
              <a:off x="0" y="4463372"/>
              <a:ext cx="12192000" cy="2394628"/>
            </a:xfrm>
            <a:prstGeom prst="rect">
              <a:avLst/>
            </a:prstGeom>
          </p:spPr>
        </p:pic>
        <p:sp>
          <p:nvSpPr>
            <p:cNvPr id="63" name="文本框 62">
              <a:extLst>
                <a:ext uri="{FF2B5EF4-FFF2-40B4-BE49-F238E27FC236}">
                  <a16:creationId xmlns:a16="http://schemas.microsoft.com/office/drawing/2014/main" id="{67E81CF0-49BE-BE40-A070-E7F501C19C24}"/>
                </a:ext>
              </a:extLst>
            </p:cNvPr>
            <p:cNvSpPr txBox="1"/>
            <p:nvPr/>
          </p:nvSpPr>
          <p:spPr>
            <a:xfrm>
              <a:off x="838608" y="4804966"/>
              <a:ext cx="10514781" cy="1446550"/>
            </a:xfrm>
            <a:prstGeom prst="rect">
              <a:avLst/>
            </a:prstGeom>
            <a:noFill/>
          </p:spPr>
          <p:txBody>
            <a:bodyPr wrap="square">
              <a:spAutoFit/>
            </a:bodyPr>
            <a:lstStyle/>
            <a:p>
              <a:pPr algn="ctr"/>
              <a:r>
                <a:rPr kumimoji="1" lang="en-US" altLang="zh-CN" sz="4400" b="1" dirty="0">
                  <a:solidFill>
                    <a:srgbClr val="C00000"/>
                  </a:solidFill>
                </a:rPr>
                <a:t>How to preserve the privacy of training data?</a:t>
              </a:r>
            </a:p>
            <a:p>
              <a:pPr algn="ctr"/>
              <a:r>
                <a:rPr lang="en-US" altLang="zh-CN" sz="4400" b="1" dirty="0"/>
                <a:t>Federated Learning</a:t>
              </a:r>
              <a:endParaRPr lang="zh-CN" altLang="en-US" sz="4400" b="1" dirty="0"/>
            </a:p>
          </p:txBody>
        </p:sp>
      </p:grpSp>
      <p:sp>
        <p:nvSpPr>
          <p:cNvPr id="17" name="文本框 16">
            <a:extLst>
              <a:ext uri="{FF2B5EF4-FFF2-40B4-BE49-F238E27FC236}">
                <a16:creationId xmlns:a16="http://schemas.microsoft.com/office/drawing/2014/main" id="{46AC6E80-B9B2-DA4D-B568-BED975AEB2B0}"/>
              </a:ext>
            </a:extLst>
          </p:cNvPr>
          <p:cNvSpPr txBox="1"/>
          <p:nvPr/>
        </p:nvSpPr>
        <p:spPr>
          <a:xfrm>
            <a:off x="-147462" y="2235492"/>
            <a:ext cx="8205505" cy="1446550"/>
          </a:xfrm>
          <a:prstGeom prst="rect">
            <a:avLst/>
          </a:prstGeom>
          <a:noFill/>
        </p:spPr>
        <p:txBody>
          <a:bodyPr wrap="square">
            <a:spAutoFit/>
          </a:bodyPr>
          <a:lstStyle/>
          <a:p>
            <a:pPr algn="ctr"/>
            <a:r>
              <a:rPr kumimoji="1" lang="en-US" altLang="zh-CN" sz="4400" b="1" dirty="0">
                <a:solidFill>
                  <a:srgbClr val="C00000"/>
                </a:solidFill>
              </a:rPr>
              <a:t>What sparks modern NLP?</a:t>
            </a:r>
          </a:p>
          <a:p>
            <a:pPr algn="ctr"/>
            <a:r>
              <a:rPr kumimoji="1" lang="en-US" altLang="zh-CN" sz="4400" b="1" dirty="0"/>
              <a:t>Attention-based Transformer</a:t>
            </a:r>
            <a:endParaRPr lang="zh-CN" altLang="en-US" sz="4400" b="1" dirty="0"/>
          </a:p>
        </p:txBody>
      </p:sp>
      <p:grpSp>
        <p:nvGrpSpPr>
          <p:cNvPr id="2" name="组合 1">
            <a:extLst>
              <a:ext uri="{FF2B5EF4-FFF2-40B4-BE49-F238E27FC236}">
                <a16:creationId xmlns:a16="http://schemas.microsoft.com/office/drawing/2014/main" id="{3025C0F7-9761-EE4E-BC5A-6D68DAFB484D}"/>
              </a:ext>
            </a:extLst>
          </p:cNvPr>
          <p:cNvGrpSpPr/>
          <p:nvPr/>
        </p:nvGrpSpPr>
        <p:grpSpPr>
          <a:xfrm>
            <a:off x="8058044" y="1891871"/>
            <a:ext cx="3671210" cy="2259999"/>
            <a:chOff x="8058044" y="1891871"/>
            <a:chExt cx="3671210" cy="2259999"/>
          </a:xfrm>
        </p:grpSpPr>
        <p:sp>
          <p:nvSpPr>
            <p:cNvPr id="55" name="椭圆 54">
              <a:extLst>
                <a:ext uri="{FF2B5EF4-FFF2-40B4-BE49-F238E27FC236}">
                  <a16:creationId xmlns:a16="http://schemas.microsoft.com/office/drawing/2014/main" id="{CABC6C9A-E54E-F941-81BE-6DA6E1F925B0}"/>
                </a:ext>
              </a:extLst>
            </p:cNvPr>
            <p:cNvSpPr/>
            <p:nvPr/>
          </p:nvSpPr>
          <p:spPr>
            <a:xfrm>
              <a:off x="8058044" y="1891871"/>
              <a:ext cx="3671210" cy="2259999"/>
            </a:xfrm>
            <a:prstGeom prst="ellipse">
              <a:avLst/>
            </a:prstGeom>
            <a:gradFill flip="none" rotWithShape="1">
              <a:gsLst>
                <a:gs pos="0">
                  <a:schemeClr val="accent1">
                    <a:lumMod val="5000"/>
                    <a:lumOff val="95000"/>
                    <a:alpha val="7000"/>
                  </a:schemeClr>
                </a:gs>
                <a:gs pos="73000">
                  <a:schemeClr val="accent1">
                    <a:lumMod val="45000"/>
                    <a:lumOff val="55000"/>
                    <a:alpha val="65083"/>
                  </a:schemeClr>
                </a:gs>
                <a:gs pos="83000">
                  <a:schemeClr val="accent1">
                    <a:lumMod val="45000"/>
                    <a:lumOff val="55000"/>
                  </a:schemeClr>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0" name="椭圆 59">
              <a:extLst>
                <a:ext uri="{FF2B5EF4-FFF2-40B4-BE49-F238E27FC236}">
                  <a16:creationId xmlns:a16="http://schemas.microsoft.com/office/drawing/2014/main" id="{563AE4A7-66B3-A841-B8A5-DFD2D49722DD}"/>
                </a:ext>
              </a:extLst>
            </p:cNvPr>
            <p:cNvSpPr/>
            <p:nvPr/>
          </p:nvSpPr>
          <p:spPr>
            <a:xfrm>
              <a:off x="8615347" y="2274112"/>
              <a:ext cx="2518091" cy="155305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0" name="图片 39">
              <a:extLst>
                <a:ext uri="{FF2B5EF4-FFF2-40B4-BE49-F238E27FC236}">
                  <a16:creationId xmlns:a16="http://schemas.microsoft.com/office/drawing/2014/main" id="{E4749350-BC45-174A-96E3-1371201E8552}"/>
                </a:ext>
              </a:extLst>
            </p:cNvPr>
            <p:cNvPicPr>
              <a:picLocks noChangeAspect="1"/>
            </p:cNvPicPr>
            <p:nvPr/>
          </p:nvPicPr>
          <p:blipFill>
            <a:blip r:embed="rId6"/>
            <a:stretch>
              <a:fillRect/>
            </a:stretch>
          </p:blipFill>
          <p:spPr>
            <a:xfrm>
              <a:off x="9224835" y="1930692"/>
              <a:ext cx="539750" cy="609600"/>
            </a:xfrm>
            <a:prstGeom prst="rect">
              <a:avLst/>
            </a:prstGeom>
          </p:spPr>
        </p:pic>
        <p:pic>
          <p:nvPicPr>
            <p:cNvPr id="50" name="图片 49">
              <a:extLst>
                <a:ext uri="{FF2B5EF4-FFF2-40B4-BE49-F238E27FC236}">
                  <a16:creationId xmlns:a16="http://schemas.microsoft.com/office/drawing/2014/main" id="{926F20E2-EC22-6649-9153-A628B07C9EF0}"/>
                </a:ext>
              </a:extLst>
            </p:cNvPr>
            <p:cNvPicPr>
              <a:picLocks noChangeAspect="1"/>
            </p:cNvPicPr>
            <p:nvPr/>
          </p:nvPicPr>
          <p:blipFill>
            <a:blip r:embed="rId7"/>
            <a:stretch>
              <a:fillRect/>
            </a:stretch>
          </p:blipFill>
          <p:spPr>
            <a:xfrm>
              <a:off x="10852006" y="2958767"/>
              <a:ext cx="517904" cy="517904"/>
            </a:xfrm>
            <a:prstGeom prst="rect">
              <a:avLst/>
            </a:prstGeom>
          </p:spPr>
        </p:pic>
        <p:pic>
          <p:nvPicPr>
            <p:cNvPr id="52" name="图片 51">
              <a:extLst>
                <a:ext uri="{FF2B5EF4-FFF2-40B4-BE49-F238E27FC236}">
                  <a16:creationId xmlns:a16="http://schemas.microsoft.com/office/drawing/2014/main" id="{0C437B54-36CE-0445-8AD5-BEC33D0B9152}"/>
                </a:ext>
              </a:extLst>
            </p:cNvPr>
            <p:cNvPicPr>
              <a:picLocks noChangeAspect="1"/>
            </p:cNvPicPr>
            <p:nvPr/>
          </p:nvPicPr>
          <p:blipFill>
            <a:blip r:embed="rId8"/>
            <a:stretch>
              <a:fillRect/>
            </a:stretch>
          </p:blipFill>
          <p:spPr>
            <a:xfrm>
              <a:off x="10472861" y="2162527"/>
              <a:ext cx="457200" cy="457200"/>
            </a:xfrm>
            <a:prstGeom prst="rect">
              <a:avLst/>
            </a:prstGeom>
          </p:spPr>
        </p:pic>
        <p:pic>
          <p:nvPicPr>
            <p:cNvPr id="54" name="图片 53">
              <a:extLst>
                <a:ext uri="{FF2B5EF4-FFF2-40B4-BE49-F238E27FC236}">
                  <a16:creationId xmlns:a16="http://schemas.microsoft.com/office/drawing/2014/main" id="{157C9DA1-BEE5-AF43-8AE9-BDB75EEF0341}"/>
                </a:ext>
              </a:extLst>
            </p:cNvPr>
            <p:cNvPicPr>
              <a:picLocks noChangeAspect="1"/>
            </p:cNvPicPr>
            <p:nvPr/>
          </p:nvPicPr>
          <p:blipFill>
            <a:blip r:embed="rId9"/>
            <a:stretch>
              <a:fillRect/>
            </a:stretch>
          </p:blipFill>
          <p:spPr>
            <a:xfrm>
              <a:off x="8729702" y="3260813"/>
              <a:ext cx="566351" cy="566351"/>
            </a:xfrm>
            <a:prstGeom prst="rect">
              <a:avLst/>
            </a:prstGeom>
          </p:spPr>
        </p:pic>
        <p:pic>
          <p:nvPicPr>
            <p:cNvPr id="59" name="图片 58">
              <a:extLst>
                <a:ext uri="{FF2B5EF4-FFF2-40B4-BE49-F238E27FC236}">
                  <a16:creationId xmlns:a16="http://schemas.microsoft.com/office/drawing/2014/main" id="{188E681F-7C89-434E-9BE4-A51C050FB443}"/>
                </a:ext>
              </a:extLst>
            </p:cNvPr>
            <p:cNvPicPr>
              <a:picLocks noChangeAspect="1"/>
            </p:cNvPicPr>
            <p:nvPr/>
          </p:nvPicPr>
          <p:blipFill>
            <a:blip r:embed="rId10"/>
            <a:stretch>
              <a:fillRect/>
            </a:stretch>
          </p:blipFill>
          <p:spPr>
            <a:xfrm>
              <a:off x="10060244" y="3612073"/>
              <a:ext cx="452409" cy="452409"/>
            </a:xfrm>
            <a:prstGeom prst="rect">
              <a:avLst/>
            </a:prstGeom>
          </p:spPr>
        </p:pic>
        <p:pic>
          <p:nvPicPr>
            <p:cNvPr id="62" name="图片 61">
              <a:extLst>
                <a:ext uri="{FF2B5EF4-FFF2-40B4-BE49-F238E27FC236}">
                  <a16:creationId xmlns:a16="http://schemas.microsoft.com/office/drawing/2014/main" id="{1CF0C42E-9E52-9743-A8FA-92DD100D1742}"/>
                </a:ext>
              </a:extLst>
            </p:cNvPr>
            <p:cNvPicPr>
              <a:picLocks noChangeAspect="1"/>
            </p:cNvPicPr>
            <p:nvPr/>
          </p:nvPicPr>
          <p:blipFill>
            <a:blip r:embed="rId11"/>
            <a:stretch>
              <a:fillRect/>
            </a:stretch>
          </p:blipFill>
          <p:spPr>
            <a:xfrm>
              <a:off x="8427736" y="2619727"/>
              <a:ext cx="492211" cy="492211"/>
            </a:xfrm>
            <a:prstGeom prst="rect">
              <a:avLst/>
            </a:prstGeom>
          </p:spPr>
        </p:pic>
      </p:grpSp>
      <p:pic>
        <p:nvPicPr>
          <p:cNvPr id="75" name="图片 74">
            <a:extLst>
              <a:ext uri="{FF2B5EF4-FFF2-40B4-BE49-F238E27FC236}">
                <a16:creationId xmlns:a16="http://schemas.microsoft.com/office/drawing/2014/main" id="{DD778AC9-63C4-AA4B-A567-CC353C51B4E7}"/>
              </a:ext>
            </a:extLst>
          </p:cNvPr>
          <p:cNvPicPr>
            <a:picLocks noChangeAspect="1"/>
          </p:cNvPicPr>
          <p:nvPr/>
        </p:nvPicPr>
        <p:blipFill>
          <a:blip r:embed="rId12"/>
          <a:stretch>
            <a:fillRect/>
          </a:stretch>
        </p:blipFill>
        <p:spPr>
          <a:xfrm>
            <a:off x="9477250" y="2574559"/>
            <a:ext cx="765271" cy="1007917"/>
          </a:xfrm>
          <a:prstGeom prst="rect">
            <a:avLst/>
          </a:prstGeom>
        </p:spPr>
      </p:pic>
      <p:sp>
        <p:nvSpPr>
          <p:cNvPr id="4" name="灯片编号占位符 3">
            <a:extLst>
              <a:ext uri="{FF2B5EF4-FFF2-40B4-BE49-F238E27FC236}">
                <a16:creationId xmlns:a16="http://schemas.microsoft.com/office/drawing/2014/main" id="{9979C41E-8D78-C241-BB3E-CCBDBC5FC846}"/>
              </a:ext>
            </a:extLst>
          </p:cNvPr>
          <p:cNvSpPr>
            <a:spLocks noGrp="1"/>
          </p:cNvSpPr>
          <p:nvPr>
            <p:ph type="sldNum" sz="quarter" idx="4"/>
          </p:nvPr>
        </p:nvSpPr>
        <p:spPr/>
        <p:txBody>
          <a:bodyPr/>
          <a:lstStyle/>
          <a:p>
            <a:fld id="{9FE11B73-A815-BF4E-9B20-19D14749F6B9}" type="slidenum">
              <a:rPr kumimoji="1" lang="zh-CN" altLang="en-US" smtClean="0"/>
              <a:pPr/>
              <a:t>1</a:t>
            </a:fld>
            <a:r>
              <a:rPr kumimoji="1" lang="en-US" altLang="zh-CN"/>
              <a:t>/15</a:t>
            </a:r>
            <a:endParaRPr kumimoji="1" lang="zh-CN" altLang="en-US" dirty="0"/>
          </a:p>
        </p:txBody>
      </p:sp>
      <p:grpSp>
        <p:nvGrpSpPr>
          <p:cNvPr id="6" name="组合 5">
            <a:extLst>
              <a:ext uri="{FF2B5EF4-FFF2-40B4-BE49-F238E27FC236}">
                <a16:creationId xmlns:a16="http://schemas.microsoft.com/office/drawing/2014/main" id="{775E4E03-56DF-A44C-BABE-A5BC597B4C8D}"/>
              </a:ext>
            </a:extLst>
          </p:cNvPr>
          <p:cNvGrpSpPr/>
          <p:nvPr/>
        </p:nvGrpSpPr>
        <p:grpSpPr>
          <a:xfrm>
            <a:off x="8058043" y="1898326"/>
            <a:ext cx="3127975" cy="2063049"/>
            <a:chOff x="8058043" y="1898326"/>
            <a:chExt cx="3127975" cy="2063049"/>
          </a:xfrm>
        </p:grpSpPr>
        <p:sp>
          <p:nvSpPr>
            <p:cNvPr id="5" name="文本框 4">
              <a:extLst>
                <a:ext uri="{FF2B5EF4-FFF2-40B4-BE49-F238E27FC236}">
                  <a16:creationId xmlns:a16="http://schemas.microsoft.com/office/drawing/2014/main" id="{AAD9C072-A027-214C-BF7D-6FB77AFAEFE1}"/>
                </a:ext>
              </a:extLst>
            </p:cNvPr>
            <p:cNvSpPr txBox="1"/>
            <p:nvPr/>
          </p:nvSpPr>
          <p:spPr>
            <a:xfrm>
              <a:off x="8058043" y="3008352"/>
              <a:ext cx="644728" cy="369332"/>
            </a:xfrm>
            <a:prstGeom prst="rect">
              <a:avLst/>
            </a:prstGeom>
            <a:noFill/>
          </p:spPr>
          <p:txBody>
            <a:bodyPr wrap="none" rtlCol="0">
              <a:spAutoFit/>
            </a:bodyPr>
            <a:lstStyle/>
            <a:p>
              <a:r>
                <a:rPr kumimoji="1" lang="en-US" altLang="zh-CN" b="1" dirty="0">
                  <a:solidFill>
                    <a:srgbClr val="C00000"/>
                  </a:solidFill>
                </a:rPr>
                <a:t>Q&amp;A</a:t>
              </a:r>
              <a:endParaRPr kumimoji="1" lang="zh-CN" altLang="en-US" b="1" dirty="0">
                <a:solidFill>
                  <a:srgbClr val="C00000"/>
                </a:solidFill>
              </a:endParaRPr>
            </a:p>
          </p:txBody>
        </p:sp>
        <p:sp>
          <p:nvSpPr>
            <p:cNvPr id="22" name="文本框 21">
              <a:extLst>
                <a:ext uri="{FF2B5EF4-FFF2-40B4-BE49-F238E27FC236}">
                  <a16:creationId xmlns:a16="http://schemas.microsoft.com/office/drawing/2014/main" id="{40C51CEB-1B64-7743-950B-ABABF77F37AB}"/>
                </a:ext>
              </a:extLst>
            </p:cNvPr>
            <p:cNvSpPr txBox="1"/>
            <p:nvPr/>
          </p:nvSpPr>
          <p:spPr>
            <a:xfrm>
              <a:off x="10546932" y="3592043"/>
              <a:ext cx="639086" cy="369332"/>
            </a:xfrm>
            <a:prstGeom prst="rect">
              <a:avLst/>
            </a:prstGeom>
            <a:noFill/>
          </p:spPr>
          <p:txBody>
            <a:bodyPr wrap="none" rtlCol="0">
              <a:spAutoFit/>
            </a:bodyPr>
            <a:lstStyle/>
            <a:p>
              <a:r>
                <a:rPr kumimoji="1" lang="en-US" altLang="zh-CN" b="1" dirty="0">
                  <a:solidFill>
                    <a:srgbClr val="C00000"/>
                  </a:solidFill>
                </a:rPr>
                <a:t>Type</a:t>
              </a:r>
              <a:endParaRPr kumimoji="1" lang="zh-CN" altLang="en-US" b="1" dirty="0">
                <a:solidFill>
                  <a:srgbClr val="C00000"/>
                </a:solidFill>
              </a:endParaRPr>
            </a:p>
          </p:txBody>
        </p:sp>
        <p:sp>
          <p:nvSpPr>
            <p:cNvPr id="23" name="文本框 22">
              <a:extLst>
                <a:ext uri="{FF2B5EF4-FFF2-40B4-BE49-F238E27FC236}">
                  <a16:creationId xmlns:a16="http://schemas.microsoft.com/office/drawing/2014/main" id="{AC3710CD-6B7F-564D-B481-5F1B651E8D64}"/>
                </a:ext>
              </a:extLst>
            </p:cNvPr>
            <p:cNvSpPr txBox="1"/>
            <p:nvPr/>
          </p:nvSpPr>
          <p:spPr>
            <a:xfrm>
              <a:off x="9685008" y="1898326"/>
              <a:ext cx="927626" cy="369332"/>
            </a:xfrm>
            <a:prstGeom prst="rect">
              <a:avLst/>
            </a:prstGeom>
            <a:noFill/>
          </p:spPr>
          <p:txBody>
            <a:bodyPr wrap="none" rtlCol="0">
              <a:spAutoFit/>
            </a:bodyPr>
            <a:lstStyle/>
            <a:p>
              <a:r>
                <a:rPr kumimoji="1" lang="en-US" altLang="zh-CN" b="1" dirty="0">
                  <a:solidFill>
                    <a:srgbClr val="C00000"/>
                  </a:solidFill>
                </a:rPr>
                <a:t>Analyze</a:t>
              </a:r>
              <a:endParaRPr kumimoji="1" lang="zh-CN" altLang="en-US" b="1" dirty="0">
                <a:solidFill>
                  <a:srgbClr val="C00000"/>
                </a:solidFill>
              </a:endParaRPr>
            </a:p>
          </p:txBody>
        </p:sp>
      </p:grpSp>
      <p:grpSp>
        <p:nvGrpSpPr>
          <p:cNvPr id="12" name="组合 11">
            <a:extLst>
              <a:ext uri="{FF2B5EF4-FFF2-40B4-BE49-F238E27FC236}">
                <a16:creationId xmlns:a16="http://schemas.microsoft.com/office/drawing/2014/main" id="{C5BB905A-0E20-C041-A044-88F5804DF059}"/>
              </a:ext>
            </a:extLst>
          </p:cNvPr>
          <p:cNvGrpSpPr/>
          <p:nvPr/>
        </p:nvGrpSpPr>
        <p:grpSpPr>
          <a:xfrm>
            <a:off x="4978502" y="-56326"/>
            <a:ext cx="7209361" cy="5833191"/>
            <a:chOff x="4978502" y="-56326"/>
            <a:chExt cx="7209361" cy="5833191"/>
          </a:xfrm>
        </p:grpSpPr>
        <p:pic>
          <p:nvPicPr>
            <p:cNvPr id="1026" name="Picture 2" descr="Federated Learning: A Guide to Collaborative Training with ...">
              <a:extLst>
                <a:ext uri="{FF2B5EF4-FFF2-40B4-BE49-F238E27FC236}">
                  <a16:creationId xmlns:a16="http://schemas.microsoft.com/office/drawing/2014/main" id="{ED158C6D-C84D-DA4C-AFC6-55A0BC9383A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82639" y="-56326"/>
              <a:ext cx="7205224" cy="48049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右箭头 2">
              <a:extLst>
                <a:ext uri="{FF2B5EF4-FFF2-40B4-BE49-F238E27FC236}">
                  <a16:creationId xmlns:a16="http://schemas.microsoft.com/office/drawing/2014/main" id="{2EDB1B55-C8DE-E545-B0DB-1175398DC8E2}"/>
                </a:ext>
              </a:extLst>
            </p:cNvPr>
            <p:cNvSpPr/>
            <p:nvPr/>
          </p:nvSpPr>
          <p:spPr>
            <a:xfrm rot="18000000" flipV="1">
              <a:off x="7894431" y="4698301"/>
              <a:ext cx="1394978" cy="762149"/>
            </a:xfrm>
            <a:prstGeom prst="rightArrow">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文本框 27">
              <a:extLst>
                <a:ext uri="{FF2B5EF4-FFF2-40B4-BE49-F238E27FC236}">
                  <a16:creationId xmlns:a16="http://schemas.microsoft.com/office/drawing/2014/main" id="{36483E5D-3D5F-A24C-89A4-6F20A897641E}"/>
                </a:ext>
              </a:extLst>
            </p:cNvPr>
            <p:cNvSpPr txBox="1"/>
            <p:nvPr/>
          </p:nvSpPr>
          <p:spPr>
            <a:xfrm>
              <a:off x="4978502" y="4280882"/>
              <a:ext cx="3563631" cy="461665"/>
            </a:xfrm>
            <a:prstGeom prst="rect">
              <a:avLst/>
            </a:prstGeom>
            <a:noFill/>
          </p:spPr>
          <p:txBody>
            <a:bodyPr wrap="square">
              <a:spAutoFit/>
            </a:bodyPr>
            <a:lstStyle/>
            <a:p>
              <a:r>
                <a:rPr lang="en-US" altLang="zh-CN" sz="1200" dirty="0">
                  <a:hlinkClick r:id="rId14"/>
                </a:rPr>
                <a:t>Federated Learning: A Guide to Collaborative Training </a:t>
              </a:r>
              <a:br>
                <a:rPr lang="en-US" altLang="zh-CN" sz="1200" dirty="0">
                  <a:hlinkClick r:id="rId14"/>
                </a:rPr>
              </a:br>
              <a:r>
                <a:rPr lang="en-US" altLang="zh-CN" sz="1200" dirty="0">
                  <a:hlinkClick r:id="rId14"/>
                </a:rPr>
                <a:t>with Decentralized Sensitive Data (inovex.de)</a:t>
              </a:r>
              <a:endParaRPr lang="zh-CN" altLang="en-US" sz="1200" dirty="0"/>
            </a:p>
          </p:txBody>
        </p:sp>
      </p:grpSp>
    </p:spTree>
    <p:custDataLst>
      <p:tags r:id="rId1"/>
    </p:custDataLst>
    <p:extLst>
      <p:ext uri="{BB962C8B-B14F-4D97-AF65-F5344CB8AC3E}">
        <p14:creationId xmlns:p14="http://schemas.microsoft.com/office/powerpoint/2010/main" val="79491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75"/>
                                        </p:tgtEl>
                                      </p:cBhvr>
                                    </p:animEffect>
                                    <p:animScale>
                                      <p:cBhvr>
                                        <p:cTn id="22" dur="250" autoRev="1" fill="hold"/>
                                        <p:tgtEl>
                                          <p:spTgt spid="75"/>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ight Arrow 44">
            <a:extLst>
              <a:ext uri="{FF2B5EF4-FFF2-40B4-BE49-F238E27FC236}">
                <a16:creationId xmlns:a16="http://schemas.microsoft.com/office/drawing/2014/main" id="{EC42D7F3-D49A-72F9-FD93-2BA78CBD2659}"/>
              </a:ext>
            </a:extLst>
          </p:cNvPr>
          <p:cNvSpPr/>
          <p:nvPr/>
        </p:nvSpPr>
        <p:spPr>
          <a:xfrm>
            <a:off x="2628473" y="3146240"/>
            <a:ext cx="1199553"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50" name="Graphic 4" descr="Database">
            <a:extLst>
              <a:ext uri="{FF2B5EF4-FFF2-40B4-BE49-F238E27FC236}">
                <a16:creationId xmlns:a16="http://schemas.microsoft.com/office/drawing/2014/main" id="{BE0E9D60-6B8B-D31A-E1A8-089BE9A331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696" y="4082302"/>
            <a:ext cx="1489113" cy="1136573"/>
          </a:xfrm>
          <a:prstGeom prst="rect">
            <a:avLst/>
          </a:prstGeom>
        </p:spPr>
      </p:pic>
      <p:sp>
        <p:nvSpPr>
          <p:cNvPr id="51" name="Rectangle 5">
            <a:extLst>
              <a:ext uri="{FF2B5EF4-FFF2-40B4-BE49-F238E27FC236}">
                <a16:creationId xmlns:a16="http://schemas.microsoft.com/office/drawing/2014/main" id="{7FD5DAF9-D489-2CBE-590F-5EDE885D41D7}"/>
              </a:ext>
            </a:extLst>
          </p:cNvPr>
          <p:cNvSpPr/>
          <p:nvPr/>
        </p:nvSpPr>
        <p:spPr>
          <a:xfrm>
            <a:off x="849314" y="2812561"/>
            <a:ext cx="1729648" cy="829019"/>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tx1"/>
                </a:solidFill>
                <a:cs typeface="Arial" panose="020B0604020202020204" pitchFamily="34" charset="0"/>
              </a:rPr>
              <a:t>Pre-training</a:t>
            </a:r>
            <a:endParaRPr lang="en-US" sz="2400" dirty="0">
              <a:solidFill>
                <a:schemeClr val="tx1"/>
              </a:solidFill>
              <a:cs typeface="Arial" panose="020B0604020202020204" pitchFamily="34" charset="0"/>
            </a:endParaRPr>
          </a:p>
        </p:txBody>
      </p:sp>
      <p:sp>
        <p:nvSpPr>
          <p:cNvPr id="52" name="Rectangle 6">
            <a:extLst>
              <a:ext uri="{FF2B5EF4-FFF2-40B4-BE49-F238E27FC236}">
                <a16:creationId xmlns:a16="http://schemas.microsoft.com/office/drawing/2014/main" id="{CE54E3B4-4B01-BEEA-D647-B16354FC7387}"/>
              </a:ext>
            </a:extLst>
          </p:cNvPr>
          <p:cNvSpPr/>
          <p:nvPr/>
        </p:nvSpPr>
        <p:spPr>
          <a:xfrm>
            <a:off x="4035951" y="3532986"/>
            <a:ext cx="1729648" cy="460332"/>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dirty="0">
                <a:solidFill>
                  <a:schemeClr val="tx1"/>
                </a:solidFill>
                <a:cs typeface="Arial" panose="020B0604020202020204" pitchFamily="34" charset="0"/>
              </a:rPr>
              <a:t>Fine-tuning</a:t>
            </a:r>
            <a:endParaRPr lang="en-US" sz="2800" dirty="0">
              <a:solidFill>
                <a:schemeClr val="tx1"/>
              </a:solidFill>
              <a:cs typeface="Arial" panose="020B0604020202020204" pitchFamily="34" charset="0"/>
            </a:endParaRPr>
          </a:p>
        </p:txBody>
      </p:sp>
      <p:pic>
        <p:nvPicPr>
          <p:cNvPr id="53" name="Graphic 7" descr="Database">
            <a:extLst>
              <a:ext uri="{FF2B5EF4-FFF2-40B4-BE49-F238E27FC236}">
                <a16:creationId xmlns:a16="http://schemas.microsoft.com/office/drawing/2014/main" id="{3A1994AF-9F54-0A55-E2B3-1C589934B0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35951" y="4171349"/>
            <a:ext cx="677197" cy="516874"/>
          </a:xfrm>
          <a:prstGeom prst="rect">
            <a:avLst/>
          </a:prstGeom>
        </p:spPr>
      </p:pic>
      <p:pic>
        <p:nvPicPr>
          <p:cNvPr id="54" name="Graphic 8" descr="Database">
            <a:extLst>
              <a:ext uri="{FF2B5EF4-FFF2-40B4-BE49-F238E27FC236}">
                <a16:creationId xmlns:a16="http://schemas.microsoft.com/office/drawing/2014/main" id="{AEA081C4-229C-EA70-584A-22F5D3A9F4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9874" y="4171349"/>
            <a:ext cx="677197" cy="516874"/>
          </a:xfrm>
          <a:prstGeom prst="rect">
            <a:avLst/>
          </a:prstGeom>
        </p:spPr>
      </p:pic>
      <p:pic>
        <p:nvPicPr>
          <p:cNvPr id="55" name="Graphic 9" descr="Database">
            <a:extLst>
              <a:ext uri="{FF2B5EF4-FFF2-40B4-BE49-F238E27FC236}">
                <a16:creationId xmlns:a16="http://schemas.microsoft.com/office/drawing/2014/main" id="{5EBE3FAB-A81E-2379-FCF0-6769615AAB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3797" y="4171349"/>
            <a:ext cx="677197" cy="516874"/>
          </a:xfrm>
          <a:prstGeom prst="rect">
            <a:avLst/>
          </a:prstGeom>
        </p:spPr>
      </p:pic>
      <p:pic>
        <p:nvPicPr>
          <p:cNvPr id="56" name="Graphic 10" descr="Database">
            <a:extLst>
              <a:ext uri="{FF2B5EF4-FFF2-40B4-BE49-F238E27FC236}">
                <a16:creationId xmlns:a16="http://schemas.microsoft.com/office/drawing/2014/main" id="{7CA25EEA-A980-37FB-1658-DB63B8C0ED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35951" y="4664353"/>
            <a:ext cx="677197" cy="516874"/>
          </a:xfrm>
          <a:prstGeom prst="rect">
            <a:avLst/>
          </a:prstGeom>
        </p:spPr>
      </p:pic>
      <p:pic>
        <p:nvPicPr>
          <p:cNvPr id="57" name="Graphic 11" descr="Database">
            <a:extLst>
              <a:ext uri="{FF2B5EF4-FFF2-40B4-BE49-F238E27FC236}">
                <a16:creationId xmlns:a16="http://schemas.microsoft.com/office/drawing/2014/main" id="{E93055D4-F7A9-F1F9-8F6B-35511C0A2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9874" y="4664353"/>
            <a:ext cx="677197" cy="516874"/>
          </a:xfrm>
          <a:prstGeom prst="rect">
            <a:avLst/>
          </a:prstGeom>
        </p:spPr>
      </p:pic>
      <p:pic>
        <p:nvPicPr>
          <p:cNvPr id="58" name="Graphic 12" descr="Database">
            <a:extLst>
              <a:ext uri="{FF2B5EF4-FFF2-40B4-BE49-F238E27FC236}">
                <a16:creationId xmlns:a16="http://schemas.microsoft.com/office/drawing/2014/main" id="{ECC2D84A-956F-EC1C-B165-6FBC677BB5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3797" y="4664353"/>
            <a:ext cx="677197" cy="516874"/>
          </a:xfrm>
          <a:prstGeom prst="rect">
            <a:avLst/>
          </a:prstGeom>
        </p:spPr>
      </p:pic>
      <p:pic>
        <p:nvPicPr>
          <p:cNvPr id="60" name="Picture 16">
            <a:extLst>
              <a:ext uri="{FF2B5EF4-FFF2-40B4-BE49-F238E27FC236}">
                <a16:creationId xmlns:a16="http://schemas.microsoft.com/office/drawing/2014/main" id="{AC471EAB-17D7-46F6-27EC-B723764AE731}"/>
              </a:ext>
            </a:extLst>
          </p:cNvPr>
          <p:cNvPicPr>
            <a:picLocks noChangeAspect="1"/>
          </p:cNvPicPr>
          <p:nvPr/>
        </p:nvPicPr>
        <p:blipFill rotWithShape="1">
          <a:blip r:embed="rId6"/>
          <a:srcRect l="15340" t="18361" r="15143" b="20342"/>
          <a:stretch>
            <a:fillRect/>
          </a:stretch>
        </p:blipFill>
        <p:spPr>
          <a:xfrm>
            <a:off x="2751712" y="2898860"/>
            <a:ext cx="842311" cy="742720"/>
          </a:xfrm>
          <a:prstGeom prst="rect">
            <a:avLst/>
          </a:prstGeom>
        </p:spPr>
      </p:pic>
      <p:sp>
        <p:nvSpPr>
          <p:cNvPr id="63" name="TextBox 19">
            <a:extLst>
              <a:ext uri="{FF2B5EF4-FFF2-40B4-BE49-F238E27FC236}">
                <a16:creationId xmlns:a16="http://schemas.microsoft.com/office/drawing/2014/main" id="{CE5902FB-7E86-B384-8FC6-A4DC9D4FDA3F}"/>
              </a:ext>
            </a:extLst>
          </p:cNvPr>
          <p:cNvSpPr txBox="1"/>
          <p:nvPr/>
        </p:nvSpPr>
        <p:spPr>
          <a:xfrm rot="16200000">
            <a:off x="4486041" y="2839085"/>
            <a:ext cx="460332"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p>
        </p:txBody>
      </p:sp>
      <p:pic>
        <p:nvPicPr>
          <p:cNvPr id="66" name="Picture 22">
            <a:extLst>
              <a:ext uri="{FF2B5EF4-FFF2-40B4-BE49-F238E27FC236}">
                <a16:creationId xmlns:a16="http://schemas.microsoft.com/office/drawing/2014/main" id="{22EABCD7-26E8-6120-7747-C3ABE77A9801}"/>
              </a:ext>
            </a:extLst>
          </p:cNvPr>
          <p:cNvPicPr>
            <a:picLocks noChangeAspect="1"/>
          </p:cNvPicPr>
          <p:nvPr/>
        </p:nvPicPr>
        <p:blipFill rotWithShape="1">
          <a:blip r:embed="rId6">
            <a:duotone>
              <a:prstClr val="black"/>
              <a:schemeClr val="accent6">
                <a:tint val="45000"/>
                <a:satMod val="400000"/>
              </a:schemeClr>
            </a:duotone>
          </a:blip>
          <a:srcRect l="15340" t="18361" r="15143" b="20342"/>
          <a:stretch>
            <a:fillRect/>
          </a:stretch>
        </p:blipFill>
        <p:spPr>
          <a:xfrm>
            <a:off x="7271716" y="3446687"/>
            <a:ext cx="842311" cy="742720"/>
          </a:xfrm>
          <a:prstGeom prst="rect">
            <a:avLst/>
          </a:prstGeom>
        </p:spPr>
      </p:pic>
      <p:sp>
        <p:nvSpPr>
          <p:cNvPr id="69" name="Right Arrow 25">
            <a:extLst>
              <a:ext uri="{FF2B5EF4-FFF2-40B4-BE49-F238E27FC236}">
                <a16:creationId xmlns:a16="http://schemas.microsoft.com/office/drawing/2014/main" id="{F4F5E97E-1585-4717-D5EE-6B0105514270}"/>
              </a:ext>
            </a:extLst>
          </p:cNvPr>
          <p:cNvSpPr/>
          <p:nvPr/>
        </p:nvSpPr>
        <p:spPr>
          <a:xfrm>
            <a:off x="5915311" y="3672138"/>
            <a:ext cx="1258062"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6" name="组合 15">
            <a:extLst>
              <a:ext uri="{FF2B5EF4-FFF2-40B4-BE49-F238E27FC236}">
                <a16:creationId xmlns:a16="http://schemas.microsoft.com/office/drawing/2014/main" id="{B537C034-DB08-724D-AFDF-5AE543C750EF}"/>
              </a:ext>
            </a:extLst>
          </p:cNvPr>
          <p:cNvGrpSpPr/>
          <p:nvPr/>
        </p:nvGrpSpPr>
        <p:grpSpPr>
          <a:xfrm>
            <a:off x="4049069" y="1146627"/>
            <a:ext cx="4078077" cy="826338"/>
            <a:chOff x="4014581" y="2062051"/>
            <a:chExt cx="4078077" cy="826338"/>
          </a:xfrm>
        </p:grpSpPr>
        <p:sp>
          <p:nvSpPr>
            <p:cNvPr id="62" name="Rectangle 18">
              <a:extLst>
                <a:ext uri="{FF2B5EF4-FFF2-40B4-BE49-F238E27FC236}">
                  <a16:creationId xmlns:a16="http://schemas.microsoft.com/office/drawing/2014/main" id="{40373CF9-2C1F-ED14-3915-7F8F7A1D5676}"/>
                </a:ext>
              </a:extLst>
            </p:cNvPr>
            <p:cNvSpPr/>
            <p:nvPr/>
          </p:nvSpPr>
          <p:spPr>
            <a:xfrm>
              <a:off x="4014581" y="2227088"/>
              <a:ext cx="1729648" cy="460332"/>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dirty="0">
                  <a:solidFill>
                    <a:schemeClr val="tx1"/>
                  </a:solidFill>
                  <a:cs typeface="Arial" panose="020B0604020202020204" pitchFamily="34" charset="0"/>
                </a:rPr>
                <a:t>Fine-tuning</a:t>
              </a:r>
              <a:endParaRPr lang="en-US" sz="2800" dirty="0">
                <a:solidFill>
                  <a:schemeClr val="tx1"/>
                </a:solidFill>
                <a:cs typeface="Arial" panose="020B0604020202020204" pitchFamily="34" charset="0"/>
              </a:endParaRPr>
            </a:p>
          </p:txBody>
        </p:sp>
        <p:pic>
          <p:nvPicPr>
            <p:cNvPr id="64" name="Picture 20">
              <a:extLst>
                <a:ext uri="{FF2B5EF4-FFF2-40B4-BE49-F238E27FC236}">
                  <a16:creationId xmlns:a16="http://schemas.microsoft.com/office/drawing/2014/main" id="{1C1FD22C-43C2-394C-94E4-47C5FE2A17E3}"/>
                </a:ext>
              </a:extLst>
            </p:cNvPr>
            <p:cNvPicPr>
              <a:picLocks noChangeAspect="1"/>
            </p:cNvPicPr>
            <p:nvPr/>
          </p:nvPicPr>
          <p:blipFill rotWithShape="1">
            <a:blip r:embed="rId6">
              <a:duotone>
                <a:prstClr val="black"/>
                <a:schemeClr val="accent1">
                  <a:tint val="45000"/>
                  <a:satMod val="400000"/>
                </a:schemeClr>
              </a:duotone>
            </a:blip>
            <a:srcRect l="15340" t="18361" r="15143" b="20342"/>
            <a:stretch>
              <a:fillRect/>
            </a:stretch>
          </p:blipFill>
          <p:spPr>
            <a:xfrm>
              <a:off x="7250347" y="2145669"/>
              <a:ext cx="842311" cy="742720"/>
            </a:xfrm>
            <a:prstGeom prst="rect">
              <a:avLst/>
            </a:prstGeom>
          </p:spPr>
        </p:pic>
        <p:sp>
          <p:nvSpPr>
            <p:cNvPr id="67" name="Right Arrow 23">
              <a:extLst>
                <a:ext uri="{FF2B5EF4-FFF2-40B4-BE49-F238E27FC236}">
                  <a16:creationId xmlns:a16="http://schemas.microsoft.com/office/drawing/2014/main" id="{CAB7F0A1-0954-C9D8-AB86-1600651AEF59}"/>
                </a:ext>
              </a:extLst>
            </p:cNvPr>
            <p:cNvSpPr/>
            <p:nvPr/>
          </p:nvSpPr>
          <p:spPr>
            <a:xfrm>
              <a:off x="5893942" y="2384452"/>
              <a:ext cx="1258062"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0" name="TextBox 26">
              <a:extLst>
                <a:ext uri="{FF2B5EF4-FFF2-40B4-BE49-F238E27FC236}">
                  <a16:creationId xmlns:a16="http://schemas.microsoft.com/office/drawing/2014/main" id="{F7BD45B6-03F6-9B6D-8A79-58946EBE1031}"/>
                </a:ext>
              </a:extLst>
            </p:cNvPr>
            <p:cNvSpPr txBox="1"/>
            <p:nvPr/>
          </p:nvSpPr>
          <p:spPr>
            <a:xfrm>
              <a:off x="5727571" y="2062051"/>
              <a:ext cx="1590805" cy="338554"/>
            </a:xfrm>
            <a:prstGeom prst="rect">
              <a:avLst/>
            </a:prstGeom>
            <a:noFill/>
          </p:spPr>
          <p:txBody>
            <a:bodyPr wrap="square" rtlCol="0">
              <a:spAutoFit/>
            </a:bodyPr>
            <a:lstStyle/>
            <a:p>
              <a:pPr algn="ctr"/>
              <a:r>
                <a:rPr lang="en-US" altLang="zh-CN" sz="1600" i="1" dirty="0">
                  <a:cs typeface="Arial" panose="020B0604020202020204" pitchFamily="34" charset="0"/>
                </a:rPr>
                <a:t>Text</a:t>
              </a:r>
              <a:r>
                <a:rPr lang="zh-CN" altLang="en-US" sz="1600" i="1" dirty="0">
                  <a:cs typeface="Arial" panose="020B0604020202020204" pitchFamily="34" charset="0"/>
                </a:rPr>
                <a:t> </a:t>
              </a:r>
              <a:r>
                <a:rPr lang="en-US" altLang="zh-CN" sz="1600" i="1" dirty="0" err="1">
                  <a:cs typeface="Arial" panose="020B0604020202020204" pitchFamily="34" charset="0"/>
                </a:rPr>
                <a:t>Clssification</a:t>
              </a:r>
              <a:r>
                <a:rPr lang="en-US" altLang="zh-CN" sz="1600" i="1" dirty="0">
                  <a:cs typeface="Arial" panose="020B0604020202020204" pitchFamily="34" charset="0"/>
                </a:rPr>
                <a:t>.</a:t>
              </a:r>
              <a:endParaRPr lang="en-US" sz="1600" i="1" dirty="0">
                <a:cs typeface="Arial" panose="020B0604020202020204" pitchFamily="34" charset="0"/>
              </a:endParaRPr>
            </a:p>
          </p:txBody>
        </p:sp>
      </p:grpSp>
      <p:grpSp>
        <p:nvGrpSpPr>
          <p:cNvPr id="17" name="组合 16">
            <a:extLst>
              <a:ext uri="{FF2B5EF4-FFF2-40B4-BE49-F238E27FC236}">
                <a16:creationId xmlns:a16="http://schemas.microsoft.com/office/drawing/2014/main" id="{EDE79943-46DA-A34C-B8FE-6E444FA08C29}"/>
              </a:ext>
            </a:extLst>
          </p:cNvPr>
          <p:cNvGrpSpPr/>
          <p:nvPr/>
        </p:nvGrpSpPr>
        <p:grpSpPr>
          <a:xfrm>
            <a:off x="4035950" y="2021493"/>
            <a:ext cx="4078077" cy="902926"/>
            <a:chOff x="4014581" y="2665735"/>
            <a:chExt cx="4078077" cy="902926"/>
          </a:xfrm>
        </p:grpSpPr>
        <p:sp>
          <p:nvSpPr>
            <p:cNvPr id="61" name="Rectangle 17">
              <a:extLst>
                <a:ext uri="{FF2B5EF4-FFF2-40B4-BE49-F238E27FC236}">
                  <a16:creationId xmlns:a16="http://schemas.microsoft.com/office/drawing/2014/main" id="{9816A648-09EA-6801-AFE8-8B71A011C54E}"/>
                </a:ext>
              </a:extLst>
            </p:cNvPr>
            <p:cNvSpPr/>
            <p:nvPr/>
          </p:nvSpPr>
          <p:spPr>
            <a:xfrm>
              <a:off x="4014581" y="2825941"/>
              <a:ext cx="1729648" cy="460332"/>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dirty="0">
                  <a:solidFill>
                    <a:schemeClr val="tx1"/>
                  </a:solidFill>
                  <a:cs typeface="Arial" panose="020B0604020202020204" pitchFamily="34" charset="0"/>
                </a:rPr>
                <a:t>Fine-tuning</a:t>
              </a:r>
              <a:endParaRPr lang="en-US" sz="2800" dirty="0">
                <a:solidFill>
                  <a:schemeClr val="tx1"/>
                </a:solidFill>
                <a:cs typeface="Arial" panose="020B0604020202020204" pitchFamily="34" charset="0"/>
              </a:endParaRPr>
            </a:p>
          </p:txBody>
        </p:sp>
        <p:pic>
          <p:nvPicPr>
            <p:cNvPr id="65" name="Picture 21">
              <a:extLst>
                <a:ext uri="{FF2B5EF4-FFF2-40B4-BE49-F238E27FC236}">
                  <a16:creationId xmlns:a16="http://schemas.microsoft.com/office/drawing/2014/main" id="{8A81D47B-9C32-CC5C-59C1-BF791717F36F}"/>
                </a:ext>
              </a:extLst>
            </p:cNvPr>
            <p:cNvPicPr>
              <a:picLocks noChangeAspect="1"/>
            </p:cNvPicPr>
            <p:nvPr/>
          </p:nvPicPr>
          <p:blipFill rotWithShape="1">
            <a:blip r:embed="rId6">
              <a:duotone>
                <a:prstClr val="black"/>
                <a:schemeClr val="accent2">
                  <a:tint val="45000"/>
                  <a:satMod val="400000"/>
                </a:schemeClr>
              </a:duotone>
            </a:blip>
            <a:srcRect l="15340" t="18361" r="15143" b="20342"/>
            <a:stretch>
              <a:fillRect/>
            </a:stretch>
          </p:blipFill>
          <p:spPr>
            <a:xfrm>
              <a:off x="7250347" y="2825941"/>
              <a:ext cx="842311" cy="742720"/>
            </a:xfrm>
            <a:prstGeom prst="rect">
              <a:avLst/>
            </a:prstGeom>
          </p:spPr>
        </p:pic>
        <p:sp>
          <p:nvSpPr>
            <p:cNvPr id="68" name="Right Arrow 24">
              <a:extLst>
                <a:ext uri="{FF2B5EF4-FFF2-40B4-BE49-F238E27FC236}">
                  <a16:creationId xmlns:a16="http://schemas.microsoft.com/office/drawing/2014/main" id="{C74D052B-EEF0-A93D-83B0-1A2B57DFBE85}"/>
                </a:ext>
              </a:extLst>
            </p:cNvPr>
            <p:cNvSpPr/>
            <p:nvPr/>
          </p:nvSpPr>
          <p:spPr>
            <a:xfrm>
              <a:off x="5893942" y="2961278"/>
              <a:ext cx="1258062"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1" name="TextBox 27">
              <a:extLst>
                <a:ext uri="{FF2B5EF4-FFF2-40B4-BE49-F238E27FC236}">
                  <a16:creationId xmlns:a16="http://schemas.microsoft.com/office/drawing/2014/main" id="{1FD405F0-D8C7-9981-8B01-A55FEB697645}"/>
                </a:ext>
              </a:extLst>
            </p:cNvPr>
            <p:cNvSpPr txBox="1"/>
            <p:nvPr/>
          </p:nvSpPr>
          <p:spPr>
            <a:xfrm>
              <a:off x="5709865" y="2665735"/>
              <a:ext cx="1590805" cy="338554"/>
            </a:xfrm>
            <a:prstGeom prst="rect">
              <a:avLst/>
            </a:prstGeom>
            <a:noFill/>
          </p:spPr>
          <p:txBody>
            <a:bodyPr wrap="square" rtlCol="0">
              <a:spAutoFit/>
            </a:bodyPr>
            <a:lstStyle/>
            <a:p>
              <a:pPr algn="ctr"/>
              <a:r>
                <a:rPr lang="en-US" altLang="zh-CN" sz="1600" i="1" dirty="0">
                  <a:cs typeface="Arial" panose="020B0604020202020204" pitchFamily="34" charset="0"/>
                </a:rPr>
                <a:t>Seq.</a:t>
              </a:r>
              <a:r>
                <a:rPr lang="zh-CN" altLang="en-US" sz="1600" i="1" dirty="0">
                  <a:cs typeface="Arial" panose="020B0604020202020204" pitchFamily="34" charset="0"/>
                </a:rPr>
                <a:t> </a:t>
              </a:r>
              <a:r>
                <a:rPr lang="en-US" altLang="zh-CN" sz="1600" i="1" dirty="0">
                  <a:cs typeface="Arial" panose="020B0604020202020204" pitchFamily="34" charset="0"/>
                </a:rPr>
                <a:t>Tagging</a:t>
              </a:r>
              <a:endParaRPr lang="en-US" sz="1600" i="1" dirty="0">
                <a:cs typeface="Arial" panose="020B0604020202020204" pitchFamily="34" charset="0"/>
              </a:endParaRPr>
            </a:p>
          </p:txBody>
        </p:sp>
      </p:grpSp>
      <p:sp>
        <p:nvSpPr>
          <p:cNvPr id="72" name="TextBox 28">
            <a:extLst>
              <a:ext uri="{FF2B5EF4-FFF2-40B4-BE49-F238E27FC236}">
                <a16:creationId xmlns:a16="http://schemas.microsoft.com/office/drawing/2014/main" id="{181E0998-0ECA-6DFA-A374-BBE9A5F0151F}"/>
              </a:ext>
            </a:extLst>
          </p:cNvPr>
          <p:cNvSpPr txBox="1"/>
          <p:nvPr/>
        </p:nvSpPr>
        <p:spPr>
          <a:xfrm>
            <a:off x="5753103" y="3424953"/>
            <a:ext cx="1590805" cy="307777"/>
          </a:xfrm>
          <a:prstGeom prst="rect">
            <a:avLst/>
          </a:prstGeom>
          <a:noFill/>
        </p:spPr>
        <p:txBody>
          <a:bodyPr wrap="square" rtlCol="0">
            <a:spAutoFit/>
          </a:bodyPr>
          <a:lstStyle/>
          <a:p>
            <a:pPr algn="ctr"/>
            <a:r>
              <a:rPr lang="en-US" altLang="zh-CN" sz="1400" i="1" dirty="0">
                <a:latin typeface="Arial" panose="020B0604020202020204" pitchFamily="34" charset="0"/>
                <a:cs typeface="Arial" panose="020B0604020202020204" pitchFamily="34" charset="0"/>
              </a:rPr>
              <a:t>Text</a:t>
            </a:r>
            <a:r>
              <a:rPr lang="zh-CN" altLang="en-US" sz="1400" i="1"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Generation.</a:t>
            </a:r>
            <a:endParaRPr lang="en-US" sz="1400" i="1" dirty="0">
              <a:latin typeface="Arial" panose="020B0604020202020204" pitchFamily="34" charset="0"/>
              <a:cs typeface="Arial" panose="020B0604020202020204" pitchFamily="34" charset="0"/>
            </a:endParaRPr>
          </a:p>
        </p:txBody>
      </p:sp>
      <p:sp>
        <p:nvSpPr>
          <p:cNvPr id="73" name="Rectangle 29">
            <a:extLst>
              <a:ext uri="{FF2B5EF4-FFF2-40B4-BE49-F238E27FC236}">
                <a16:creationId xmlns:a16="http://schemas.microsoft.com/office/drawing/2014/main" id="{8C5A20F7-50FC-2288-F6A3-9407610D7710}"/>
              </a:ext>
            </a:extLst>
          </p:cNvPr>
          <p:cNvSpPr/>
          <p:nvPr/>
        </p:nvSpPr>
        <p:spPr>
          <a:xfrm>
            <a:off x="9256362" y="2569262"/>
            <a:ext cx="1817983" cy="644297"/>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dirty="0">
                <a:solidFill>
                  <a:schemeClr val="tx1"/>
                </a:solidFill>
                <a:cs typeface="Arial" panose="020B0604020202020204" pitchFamily="34" charset="0"/>
              </a:rPr>
              <a:t>Deployment</a:t>
            </a:r>
            <a:endParaRPr lang="en-US" sz="2800" dirty="0">
              <a:solidFill>
                <a:schemeClr val="tx1"/>
              </a:solidFill>
              <a:cs typeface="Arial" panose="020B0604020202020204" pitchFamily="34" charset="0"/>
            </a:endParaRPr>
          </a:p>
        </p:txBody>
      </p:sp>
      <p:sp>
        <p:nvSpPr>
          <p:cNvPr id="75" name="Right Arrow 32">
            <a:extLst>
              <a:ext uri="{FF2B5EF4-FFF2-40B4-BE49-F238E27FC236}">
                <a16:creationId xmlns:a16="http://schemas.microsoft.com/office/drawing/2014/main" id="{34F7E299-7716-4EB4-CF83-4804E12CC8EF}"/>
              </a:ext>
            </a:extLst>
          </p:cNvPr>
          <p:cNvSpPr/>
          <p:nvPr/>
        </p:nvSpPr>
        <p:spPr>
          <a:xfrm>
            <a:off x="8375064" y="2775700"/>
            <a:ext cx="794571"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6" name="Right Arrow 33">
            <a:extLst>
              <a:ext uri="{FF2B5EF4-FFF2-40B4-BE49-F238E27FC236}">
                <a16:creationId xmlns:a16="http://schemas.microsoft.com/office/drawing/2014/main" id="{B693CEB0-CD6B-FA45-BAA8-E42E02094B95}"/>
              </a:ext>
            </a:extLst>
          </p:cNvPr>
          <p:cNvSpPr/>
          <p:nvPr/>
        </p:nvSpPr>
        <p:spPr>
          <a:xfrm rot="5400000">
            <a:off x="10037325" y="3399397"/>
            <a:ext cx="235653"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77" name="Picture 34">
            <a:extLst>
              <a:ext uri="{FF2B5EF4-FFF2-40B4-BE49-F238E27FC236}">
                <a16:creationId xmlns:a16="http://schemas.microsoft.com/office/drawing/2014/main" id="{1C38FDDE-67F5-CFD7-9381-5A688F2A2315}"/>
              </a:ext>
            </a:extLst>
          </p:cNvPr>
          <p:cNvPicPr>
            <a:picLocks noChangeAspect="1"/>
          </p:cNvPicPr>
          <p:nvPr/>
        </p:nvPicPr>
        <p:blipFill rotWithShape="1">
          <a:blip r:embed="rId6">
            <a:duotone>
              <a:prstClr val="black"/>
              <a:schemeClr val="accent1">
                <a:tint val="45000"/>
                <a:satMod val="400000"/>
              </a:schemeClr>
            </a:duotone>
          </a:blip>
          <a:srcRect l="15340" t="18361" r="15143" b="20342"/>
          <a:stretch>
            <a:fillRect/>
          </a:stretch>
        </p:blipFill>
        <p:spPr>
          <a:xfrm>
            <a:off x="9247735" y="3745352"/>
            <a:ext cx="421156" cy="371360"/>
          </a:xfrm>
          <a:prstGeom prst="rect">
            <a:avLst/>
          </a:prstGeom>
        </p:spPr>
      </p:pic>
      <p:pic>
        <p:nvPicPr>
          <p:cNvPr id="78" name="Picture 35">
            <a:extLst>
              <a:ext uri="{FF2B5EF4-FFF2-40B4-BE49-F238E27FC236}">
                <a16:creationId xmlns:a16="http://schemas.microsoft.com/office/drawing/2014/main" id="{97872E54-D5A2-FF66-74B4-9B80D020C5EB}"/>
              </a:ext>
            </a:extLst>
          </p:cNvPr>
          <p:cNvPicPr>
            <a:picLocks noChangeAspect="1"/>
          </p:cNvPicPr>
          <p:nvPr/>
        </p:nvPicPr>
        <p:blipFill rotWithShape="1">
          <a:blip r:embed="rId6">
            <a:duotone>
              <a:prstClr val="black"/>
              <a:schemeClr val="accent2">
                <a:tint val="45000"/>
                <a:satMod val="400000"/>
              </a:schemeClr>
            </a:duotone>
          </a:blip>
          <a:srcRect l="15340" t="18361" r="15143" b="20342"/>
          <a:stretch>
            <a:fillRect/>
          </a:stretch>
        </p:blipFill>
        <p:spPr>
          <a:xfrm>
            <a:off x="9714335" y="3741351"/>
            <a:ext cx="421156" cy="371360"/>
          </a:xfrm>
          <a:prstGeom prst="rect">
            <a:avLst/>
          </a:prstGeom>
        </p:spPr>
      </p:pic>
      <p:pic>
        <p:nvPicPr>
          <p:cNvPr id="79" name="Picture 36">
            <a:extLst>
              <a:ext uri="{FF2B5EF4-FFF2-40B4-BE49-F238E27FC236}">
                <a16:creationId xmlns:a16="http://schemas.microsoft.com/office/drawing/2014/main" id="{A07CC9D8-F6AE-7E3C-7111-3C52FCD2E5F2}"/>
              </a:ext>
            </a:extLst>
          </p:cNvPr>
          <p:cNvPicPr>
            <a:picLocks noChangeAspect="1"/>
          </p:cNvPicPr>
          <p:nvPr/>
        </p:nvPicPr>
        <p:blipFill rotWithShape="1">
          <a:blip r:embed="rId6">
            <a:duotone>
              <a:prstClr val="black"/>
              <a:schemeClr val="accent6">
                <a:tint val="45000"/>
                <a:satMod val="400000"/>
              </a:schemeClr>
            </a:duotone>
          </a:blip>
          <a:srcRect l="15340" t="18361" r="15143" b="20342"/>
          <a:stretch>
            <a:fillRect/>
          </a:stretch>
        </p:blipFill>
        <p:spPr>
          <a:xfrm>
            <a:off x="10484048" y="3741351"/>
            <a:ext cx="421156" cy="371360"/>
          </a:xfrm>
          <a:prstGeom prst="rect">
            <a:avLst/>
          </a:prstGeom>
        </p:spPr>
      </p:pic>
      <p:sp>
        <p:nvSpPr>
          <p:cNvPr id="80" name="TextBox 37">
            <a:extLst>
              <a:ext uri="{FF2B5EF4-FFF2-40B4-BE49-F238E27FC236}">
                <a16:creationId xmlns:a16="http://schemas.microsoft.com/office/drawing/2014/main" id="{E71C34AF-45D0-D036-A611-8D28C1935724}"/>
              </a:ext>
            </a:extLst>
          </p:cNvPr>
          <p:cNvSpPr txBox="1"/>
          <p:nvPr/>
        </p:nvSpPr>
        <p:spPr>
          <a:xfrm>
            <a:off x="10060479" y="3609830"/>
            <a:ext cx="460332"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t>
            </a:r>
          </a:p>
        </p:txBody>
      </p:sp>
      <p:pic>
        <p:nvPicPr>
          <p:cNvPr id="81" name="Picture 6" descr="Sharp Edge Devices icons by blooon">
            <a:extLst>
              <a:ext uri="{FF2B5EF4-FFF2-40B4-BE49-F238E27FC236}">
                <a16:creationId xmlns:a16="http://schemas.microsoft.com/office/drawing/2014/main" id="{364DC472-C419-320F-3066-A999332BED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252" t="7975" r="2706" b="6605"/>
          <a:stretch>
            <a:fillRect/>
          </a:stretch>
        </p:blipFill>
        <p:spPr bwMode="auto">
          <a:xfrm>
            <a:off x="9256362" y="4251183"/>
            <a:ext cx="1656484" cy="1085393"/>
          </a:xfrm>
          <a:prstGeom prst="rect">
            <a:avLst/>
          </a:prstGeom>
          <a:noFill/>
          <a:extLst>
            <a:ext uri="{909E8E84-426E-40DD-AFC4-6F175D3DCCD1}">
              <a14:hiddenFill xmlns:a14="http://schemas.microsoft.com/office/drawing/2010/main">
                <a:solidFill>
                  <a:srgbClr val="FFFFFF"/>
                </a:solidFill>
              </a14:hiddenFill>
            </a:ext>
          </a:extLst>
        </p:spPr>
      </p:pic>
      <p:sp>
        <p:nvSpPr>
          <p:cNvPr id="82" name="Right Arrow 42">
            <a:extLst>
              <a:ext uri="{FF2B5EF4-FFF2-40B4-BE49-F238E27FC236}">
                <a16:creationId xmlns:a16="http://schemas.microsoft.com/office/drawing/2014/main" id="{11FF27E2-48E7-BB09-8190-6D7F83EFF5D4}"/>
              </a:ext>
            </a:extLst>
          </p:cNvPr>
          <p:cNvSpPr/>
          <p:nvPr/>
        </p:nvSpPr>
        <p:spPr>
          <a:xfrm rot="5400000">
            <a:off x="1518056" y="2289754"/>
            <a:ext cx="392396"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3" name="Right Arrow 43">
            <a:extLst>
              <a:ext uri="{FF2B5EF4-FFF2-40B4-BE49-F238E27FC236}">
                <a16:creationId xmlns:a16="http://schemas.microsoft.com/office/drawing/2014/main" id="{5CBD45B7-869C-17BF-2536-CB4F744F5D24}"/>
              </a:ext>
            </a:extLst>
          </p:cNvPr>
          <p:cNvSpPr/>
          <p:nvPr/>
        </p:nvSpPr>
        <p:spPr>
          <a:xfrm rot="16200000">
            <a:off x="1569293" y="3923494"/>
            <a:ext cx="289923"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4" name="TextBox 40">
            <a:extLst>
              <a:ext uri="{FF2B5EF4-FFF2-40B4-BE49-F238E27FC236}">
                <a16:creationId xmlns:a16="http://schemas.microsoft.com/office/drawing/2014/main" id="{1858F8AE-55B0-C78B-3CA1-DE690B92D24E}"/>
              </a:ext>
            </a:extLst>
          </p:cNvPr>
          <p:cNvSpPr txBox="1"/>
          <p:nvPr/>
        </p:nvSpPr>
        <p:spPr>
          <a:xfrm>
            <a:off x="746838" y="5068213"/>
            <a:ext cx="1987978"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Public,</a:t>
            </a:r>
            <a:r>
              <a:rPr lang="zh-CN" altLang="en-US" sz="1600" b="1"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centralized</a:t>
            </a:r>
            <a:endParaRPr lang="en-US" sz="1600" b="1" dirty="0">
              <a:latin typeface="Arial" panose="020B0604020202020204" pitchFamily="34" charset="0"/>
              <a:cs typeface="Arial" panose="020B0604020202020204" pitchFamily="34" charset="0"/>
            </a:endParaRPr>
          </a:p>
        </p:txBody>
      </p:sp>
      <p:sp>
        <p:nvSpPr>
          <p:cNvPr id="85" name="TextBox 46">
            <a:extLst>
              <a:ext uri="{FF2B5EF4-FFF2-40B4-BE49-F238E27FC236}">
                <a16:creationId xmlns:a16="http://schemas.microsoft.com/office/drawing/2014/main" id="{9E5720E7-FFEA-E10E-2DFA-D84C99B449DE}"/>
              </a:ext>
            </a:extLst>
          </p:cNvPr>
          <p:cNvSpPr txBox="1"/>
          <p:nvPr/>
        </p:nvSpPr>
        <p:spPr>
          <a:xfrm>
            <a:off x="5628495" y="4503243"/>
            <a:ext cx="2498651" cy="369332"/>
          </a:xfrm>
          <a:prstGeom prst="rect">
            <a:avLst/>
          </a:prstGeom>
          <a:noFill/>
        </p:spPr>
        <p:txBody>
          <a:bodyPr wrap="square" rtlCol="0">
            <a:spAutoFit/>
          </a:bodyPr>
          <a:lstStyle/>
          <a:p>
            <a:pPr algn="ctr"/>
            <a:r>
              <a:rPr lang="en-US" altLang="zh-CN" b="1" dirty="0">
                <a:cs typeface="Arial" panose="020B0604020202020204" pitchFamily="34" charset="0"/>
              </a:rPr>
              <a:t>Private,</a:t>
            </a:r>
            <a:r>
              <a:rPr lang="zh-CN" altLang="en-US" b="1" dirty="0">
                <a:cs typeface="Arial" panose="020B0604020202020204" pitchFamily="34" charset="0"/>
              </a:rPr>
              <a:t> </a:t>
            </a:r>
            <a:r>
              <a:rPr lang="en-US" altLang="zh-CN" b="1" dirty="0">
                <a:cs typeface="Arial" panose="020B0604020202020204" pitchFamily="34" charset="0"/>
              </a:rPr>
              <a:t>geo-distributed</a:t>
            </a:r>
            <a:endParaRPr lang="en-US" b="1" dirty="0">
              <a:cs typeface="Arial" panose="020B0604020202020204" pitchFamily="34" charset="0"/>
            </a:endParaRPr>
          </a:p>
        </p:txBody>
      </p:sp>
      <p:grpSp>
        <p:nvGrpSpPr>
          <p:cNvPr id="15" name="组合 14">
            <a:extLst>
              <a:ext uri="{FF2B5EF4-FFF2-40B4-BE49-F238E27FC236}">
                <a16:creationId xmlns:a16="http://schemas.microsoft.com/office/drawing/2014/main" id="{E444625B-0E03-B14A-9C68-106E388E772C}"/>
              </a:ext>
            </a:extLst>
          </p:cNvPr>
          <p:cNvGrpSpPr/>
          <p:nvPr/>
        </p:nvGrpSpPr>
        <p:grpSpPr>
          <a:xfrm>
            <a:off x="913833" y="1177195"/>
            <a:ext cx="2604735" cy="742720"/>
            <a:chOff x="1286458" y="2313874"/>
            <a:chExt cx="2604735" cy="742720"/>
          </a:xfrm>
        </p:grpSpPr>
        <p:pic>
          <p:nvPicPr>
            <p:cNvPr id="59" name="Picture 15">
              <a:extLst>
                <a:ext uri="{FF2B5EF4-FFF2-40B4-BE49-F238E27FC236}">
                  <a16:creationId xmlns:a16="http://schemas.microsoft.com/office/drawing/2014/main" id="{B50A181F-1B05-7069-EE7B-DEE466CE1440}"/>
                </a:ext>
              </a:extLst>
            </p:cNvPr>
            <p:cNvPicPr>
              <a:picLocks noChangeAspect="1"/>
            </p:cNvPicPr>
            <p:nvPr/>
          </p:nvPicPr>
          <p:blipFill rotWithShape="1">
            <a:blip r:embed="rId6">
              <a:alphaModFix amt="50000"/>
            </a:blip>
            <a:srcRect l="15340" t="18361" r="15143" b="20342"/>
            <a:stretch>
              <a:fillRect/>
            </a:stretch>
          </p:blipFill>
          <p:spPr>
            <a:xfrm>
              <a:off x="1286458" y="2313874"/>
              <a:ext cx="842311" cy="742720"/>
            </a:xfrm>
            <a:prstGeom prst="rect">
              <a:avLst/>
            </a:prstGeom>
          </p:spPr>
        </p:pic>
        <p:sp>
          <p:nvSpPr>
            <p:cNvPr id="86" name="TextBox 45">
              <a:extLst>
                <a:ext uri="{FF2B5EF4-FFF2-40B4-BE49-F238E27FC236}">
                  <a16:creationId xmlns:a16="http://schemas.microsoft.com/office/drawing/2014/main" id="{5835751B-868F-15E1-3755-2968169BE88D}"/>
                </a:ext>
              </a:extLst>
            </p:cNvPr>
            <p:cNvSpPr txBox="1"/>
            <p:nvPr/>
          </p:nvSpPr>
          <p:spPr>
            <a:xfrm>
              <a:off x="2066823" y="2371817"/>
              <a:ext cx="1824370" cy="646331"/>
            </a:xfrm>
            <a:prstGeom prst="rect">
              <a:avLst/>
            </a:prstGeom>
            <a:noFill/>
          </p:spPr>
          <p:txBody>
            <a:bodyPr wrap="square" rtlCol="0">
              <a:spAutoFit/>
            </a:bodyPr>
            <a:lstStyle/>
            <a:p>
              <a:r>
                <a:rPr lang="en-US" altLang="zh-CN" i="1" dirty="0">
                  <a:cs typeface="Arial" panose="020B0604020202020204" pitchFamily="34" charset="0"/>
                </a:rPr>
                <a:t>BERT,</a:t>
              </a:r>
              <a:r>
                <a:rPr lang="zh-CN" altLang="en-US" i="1" dirty="0">
                  <a:cs typeface="Arial" panose="020B0604020202020204" pitchFamily="34" charset="0"/>
                </a:rPr>
                <a:t> </a:t>
              </a:r>
              <a:r>
                <a:rPr lang="en-US" altLang="zh-CN" i="1" dirty="0">
                  <a:cs typeface="Arial" panose="020B0604020202020204" pitchFamily="34" charset="0"/>
                </a:rPr>
                <a:t>DistilBERT,</a:t>
              </a:r>
              <a:r>
                <a:rPr lang="zh-CN" altLang="en-US" i="1" dirty="0">
                  <a:cs typeface="Arial" panose="020B0604020202020204" pitchFamily="34" charset="0"/>
                </a:rPr>
                <a:t> </a:t>
              </a:r>
              <a:r>
                <a:rPr lang="en-US" altLang="zh-CN" i="1" dirty="0">
                  <a:cs typeface="Arial" panose="020B0604020202020204" pitchFamily="34" charset="0"/>
                </a:rPr>
                <a:t>BART,</a:t>
              </a:r>
              <a:r>
                <a:rPr lang="zh-CN" altLang="en-US" i="1" dirty="0">
                  <a:cs typeface="Arial" panose="020B0604020202020204" pitchFamily="34" charset="0"/>
                </a:rPr>
                <a:t> </a:t>
              </a:r>
              <a:r>
                <a:rPr lang="en-US" altLang="zh-CN" i="1" dirty="0">
                  <a:cs typeface="Arial" panose="020B0604020202020204" pitchFamily="34" charset="0"/>
                </a:rPr>
                <a:t>GPT,</a:t>
              </a:r>
              <a:r>
                <a:rPr lang="zh-CN" altLang="en-US" i="1" dirty="0">
                  <a:cs typeface="Arial" panose="020B0604020202020204" pitchFamily="34" charset="0"/>
                </a:rPr>
                <a:t> </a:t>
              </a:r>
              <a:r>
                <a:rPr lang="en-US" altLang="zh-CN" i="1" dirty="0" err="1">
                  <a:cs typeface="Arial" panose="020B0604020202020204" pitchFamily="34" charset="0"/>
                </a:rPr>
                <a:t>etc</a:t>
              </a:r>
              <a:endParaRPr lang="en-US" i="1" dirty="0">
                <a:cs typeface="Arial" panose="020B0604020202020204" pitchFamily="34" charset="0"/>
              </a:endParaRPr>
            </a:p>
          </p:txBody>
        </p:sp>
      </p:grpSp>
      <p:sp>
        <p:nvSpPr>
          <p:cNvPr id="87" name="TextBox 19">
            <a:extLst>
              <a:ext uri="{FF2B5EF4-FFF2-40B4-BE49-F238E27FC236}">
                <a16:creationId xmlns:a16="http://schemas.microsoft.com/office/drawing/2014/main" id="{DDFBCBE2-2788-66E7-C01D-A77D3A6EBABD}"/>
              </a:ext>
            </a:extLst>
          </p:cNvPr>
          <p:cNvSpPr txBox="1"/>
          <p:nvPr/>
        </p:nvSpPr>
        <p:spPr>
          <a:xfrm rot="16200000">
            <a:off x="7339844" y="2944564"/>
            <a:ext cx="460332"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p>
        </p:txBody>
      </p:sp>
      <p:sp>
        <p:nvSpPr>
          <p:cNvPr id="88" name="TextBox 48">
            <a:extLst>
              <a:ext uri="{FF2B5EF4-FFF2-40B4-BE49-F238E27FC236}">
                <a16:creationId xmlns:a16="http://schemas.microsoft.com/office/drawing/2014/main" id="{94A7D112-7D39-6A73-DB68-0EB19D8690BE}"/>
              </a:ext>
            </a:extLst>
          </p:cNvPr>
          <p:cNvSpPr txBox="1"/>
          <p:nvPr/>
        </p:nvSpPr>
        <p:spPr>
          <a:xfrm>
            <a:off x="720148" y="5645053"/>
            <a:ext cx="1987979" cy="523220"/>
          </a:xfrm>
          <a:prstGeom prst="rect">
            <a:avLst/>
          </a:prstGeom>
          <a:noFill/>
        </p:spPr>
        <p:txBody>
          <a:bodyPr wrap="square" rtlCol="0">
            <a:spAutoFit/>
          </a:bodyPr>
          <a:lstStyle/>
          <a:p>
            <a:pPr algn="ctr"/>
            <a:r>
              <a:rPr lang="en-US" altLang="zh-CN" sz="2800" b="1" dirty="0">
                <a:solidFill>
                  <a:srgbClr val="FF0000"/>
                </a:solidFill>
                <a:cs typeface="Arial" panose="020B0604020202020204" pitchFamily="34" charset="0"/>
              </a:rPr>
              <a:t>Cloud</a:t>
            </a:r>
            <a:endParaRPr lang="en-US" sz="2800" dirty="0">
              <a:cs typeface="Arial" panose="020B0604020202020204" pitchFamily="34" charset="0"/>
            </a:endParaRPr>
          </a:p>
        </p:txBody>
      </p:sp>
      <p:sp>
        <p:nvSpPr>
          <p:cNvPr id="89" name="TextBox 49">
            <a:extLst>
              <a:ext uri="{FF2B5EF4-FFF2-40B4-BE49-F238E27FC236}">
                <a16:creationId xmlns:a16="http://schemas.microsoft.com/office/drawing/2014/main" id="{FFDD1470-CECD-3E3A-BAA1-DE5ABFFA7919}"/>
              </a:ext>
            </a:extLst>
          </p:cNvPr>
          <p:cNvSpPr txBox="1"/>
          <p:nvPr/>
        </p:nvSpPr>
        <p:spPr>
          <a:xfrm>
            <a:off x="4811393" y="5650639"/>
            <a:ext cx="2611953" cy="523220"/>
          </a:xfrm>
          <a:prstGeom prst="rect">
            <a:avLst/>
          </a:prstGeom>
          <a:noFill/>
        </p:spPr>
        <p:txBody>
          <a:bodyPr wrap="square" rtlCol="0">
            <a:spAutoFit/>
          </a:bodyPr>
          <a:lstStyle>
            <a:defPPr>
              <a:defRPr lang="en-CN"/>
            </a:defPPr>
            <a:lvl1pPr algn="ctr">
              <a:defRPr sz="2800" b="1">
                <a:solidFill>
                  <a:srgbClr val="FF0000"/>
                </a:solidFill>
                <a:cs typeface="Arial" panose="020B0604020202020204" pitchFamily="34" charset="0"/>
              </a:defRPr>
            </a:lvl1pPr>
          </a:lstStyle>
          <a:p>
            <a:r>
              <a:rPr lang="en-US" altLang="zh-CN" dirty="0" err="1"/>
              <a:t>Cloud&amp;Clients</a:t>
            </a:r>
            <a:endParaRPr lang="en-US" dirty="0"/>
          </a:p>
        </p:txBody>
      </p:sp>
      <p:sp>
        <p:nvSpPr>
          <p:cNvPr id="90" name="TextBox 50">
            <a:extLst>
              <a:ext uri="{FF2B5EF4-FFF2-40B4-BE49-F238E27FC236}">
                <a16:creationId xmlns:a16="http://schemas.microsoft.com/office/drawing/2014/main" id="{3C5964D6-76F4-70A1-7BEA-5AF226E62B65}"/>
              </a:ext>
            </a:extLst>
          </p:cNvPr>
          <p:cNvSpPr txBox="1"/>
          <p:nvPr/>
        </p:nvSpPr>
        <p:spPr>
          <a:xfrm>
            <a:off x="9037877" y="5645053"/>
            <a:ext cx="2120143" cy="523220"/>
          </a:xfrm>
          <a:prstGeom prst="rect">
            <a:avLst/>
          </a:prstGeom>
          <a:noFill/>
        </p:spPr>
        <p:txBody>
          <a:bodyPr wrap="square" rtlCol="0">
            <a:spAutoFit/>
          </a:bodyPr>
          <a:lstStyle>
            <a:defPPr>
              <a:defRPr lang="en-CN"/>
            </a:defPPr>
            <a:lvl1pPr algn="ctr">
              <a:defRPr sz="2800" b="1">
                <a:solidFill>
                  <a:srgbClr val="FF0000"/>
                </a:solidFill>
                <a:cs typeface="Arial" panose="020B0604020202020204" pitchFamily="34" charset="0"/>
              </a:defRPr>
            </a:lvl1pPr>
          </a:lstStyle>
          <a:p>
            <a:r>
              <a:rPr lang="en-US" altLang="zh-CN" dirty="0"/>
              <a:t>Clients</a:t>
            </a:r>
            <a:endParaRPr lang="en-US" dirty="0"/>
          </a:p>
        </p:txBody>
      </p:sp>
      <p:grpSp>
        <p:nvGrpSpPr>
          <p:cNvPr id="101" name="组合 100">
            <a:extLst>
              <a:ext uri="{FF2B5EF4-FFF2-40B4-BE49-F238E27FC236}">
                <a16:creationId xmlns:a16="http://schemas.microsoft.com/office/drawing/2014/main" id="{BF83B52F-2C25-E9F9-4457-BD3C77B5A725}"/>
              </a:ext>
            </a:extLst>
          </p:cNvPr>
          <p:cNvGrpSpPr/>
          <p:nvPr/>
        </p:nvGrpSpPr>
        <p:grpSpPr>
          <a:xfrm>
            <a:off x="3460754" y="143547"/>
            <a:ext cx="5313232" cy="5209151"/>
            <a:chOff x="3522813" y="230047"/>
            <a:chExt cx="5313232" cy="5209151"/>
          </a:xfrm>
        </p:grpSpPr>
        <p:sp>
          <p:nvSpPr>
            <p:cNvPr id="74" name="Rectangle 31">
              <a:extLst>
                <a:ext uri="{FF2B5EF4-FFF2-40B4-BE49-F238E27FC236}">
                  <a16:creationId xmlns:a16="http://schemas.microsoft.com/office/drawing/2014/main" id="{780DE030-B281-85F0-A93D-5B767D9DC016}"/>
                </a:ext>
              </a:extLst>
            </p:cNvPr>
            <p:cNvSpPr/>
            <p:nvPr/>
          </p:nvSpPr>
          <p:spPr>
            <a:xfrm>
              <a:off x="3946666" y="1206948"/>
              <a:ext cx="4465529" cy="4232250"/>
            </a:xfrm>
            <a:prstGeom prst="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CABEAE45-EBAD-1427-1F92-B73EE6B0DD08}"/>
                </a:ext>
              </a:extLst>
            </p:cNvPr>
            <p:cNvSpPr txBox="1"/>
            <p:nvPr/>
          </p:nvSpPr>
          <p:spPr>
            <a:xfrm>
              <a:off x="3522813" y="230047"/>
              <a:ext cx="5313232" cy="646331"/>
            </a:xfrm>
            <a:prstGeom prst="rect">
              <a:avLst/>
            </a:prstGeom>
            <a:noFill/>
          </p:spPr>
          <p:txBody>
            <a:bodyPr wrap="square">
              <a:spAutoFit/>
            </a:bodyPr>
            <a:lstStyle/>
            <a:p>
              <a:r>
                <a:rPr lang="en-US" altLang="zh-CN" sz="3600" b="1" dirty="0">
                  <a:solidFill>
                    <a:srgbClr val="FF0000"/>
                  </a:solidFill>
                </a:rPr>
                <a:t>FedNLP: </a:t>
              </a:r>
              <a:r>
                <a:rPr lang="en-US" altLang="zh-CN" sz="3600" b="1" dirty="0"/>
                <a:t>focus of this work</a:t>
              </a:r>
              <a:endParaRPr lang="zh-CN" altLang="en-US" sz="3600" b="1" dirty="0"/>
            </a:p>
          </p:txBody>
        </p:sp>
      </p:grpSp>
      <p:grpSp>
        <p:nvGrpSpPr>
          <p:cNvPr id="14" name="组合 13">
            <a:extLst>
              <a:ext uri="{FF2B5EF4-FFF2-40B4-BE49-F238E27FC236}">
                <a16:creationId xmlns:a16="http://schemas.microsoft.com/office/drawing/2014/main" id="{96644A10-8249-2449-99B5-E68B933171CC}"/>
              </a:ext>
            </a:extLst>
          </p:cNvPr>
          <p:cNvGrpSpPr/>
          <p:nvPr/>
        </p:nvGrpSpPr>
        <p:grpSpPr>
          <a:xfrm>
            <a:off x="757713" y="681103"/>
            <a:ext cx="2766206" cy="1273239"/>
            <a:chOff x="1192290" y="1127959"/>
            <a:chExt cx="2766206" cy="1273239"/>
          </a:xfrm>
        </p:grpSpPr>
        <p:sp>
          <p:nvSpPr>
            <p:cNvPr id="11" name="矩形 10">
              <a:extLst>
                <a:ext uri="{FF2B5EF4-FFF2-40B4-BE49-F238E27FC236}">
                  <a16:creationId xmlns:a16="http://schemas.microsoft.com/office/drawing/2014/main" id="{203091FB-6960-9549-8E70-A8212E0E93F1}"/>
                </a:ext>
              </a:extLst>
            </p:cNvPr>
            <p:cNvSpPr/>
            <p:nvPr/>
          </p:nvSpPr>
          <p:spPr>
            <a:xfrm>
              <a:off x="1274835" y="1572180"/>
              <a:ext cx="2541430" cy="82901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文本框 12">
              <a:extLst>
                <a:ext uri="{FF2B5EF4-FFF2-40B4-BE49-F238E27FC236}">
                  <a16:creationId xmlns:a16="http://schemas.microsoft.com/office/drawing/2014/main" id="{378AD7D7-EB66-0D4C-B096-08C8D767EEAA}"/>
                </a:ext>
              </a:extLst>
            </p:cNvPr>
            <p:cNvSpPr txBox="1"/>
            <p:nvPr/>
          </p:nvSpPr>
          <p:spPr>
            <a:xfrm>
              <a:off x="1192290" y="1127959"/>
              <a:ext cx="2766206" cy="461665"/>
            </a:xfrm>
            <a:prstGeom prst="rect">
              <a:avLst/>
            </a:prstGeom>
            <a:noFill/>
          </p:spPr>
          <p:txBody>
            <a:bodyPr wrap="none" rtlCol="0">
              <a:spAutoFit/>
            </a:bodyPr>
            <a:lstStyle/>
            <a:p>
              <a:r>
                <a:rPr kumimoji="1" lang="en-US" altLang="zh-CN" sz="2400" b="1" dirty="0"/>
                <a:t>Transformer Models</a:t>
              </a:r>
              <a:endParaRPr kumimoji="1" lang="zh-CN" altLang="en-US" sz="2400" b="1" dirty="0"/>
            </a:p>
          </p:txBody>
        </p:sp>
      </p:grpSp>
      <p:grpSp>
        <p:nvGrpSpPr>
          <p:cNvPr id="91" name="组合 90">
            <a:extLst>
              <a:ext uri="{FF2B5EF4-FFF2-40B4-BE49-F238E27FC236}">
                <a16:creationId xmlns:a16="http://schemas.microsoft.com/office/drawing/2014/main" id="{84621890-0E2A-0D46-832E-9B962BABA4D2}"/>
              </a:ext>
            </a:extLst>
          </p:cNvPr>
          <p:cNvGrpSpPr/>
          <p:nvPr/>
        </p:nvGrpSpPr>
        <p:grpSpPr>
          <a:xfrm>
            <a:off x="3937123" y="681103"/>
            <a:ext cx="4317753" cy="4671596"/>
            <a:chOff x="1274835" y="1131857"/>
            <a:chExt cx="2482283" cy="1269341"/>
          </a:xfrm>
        </p:grpSpPr>
        <p:sp>
          <p:nvSpPr>
            <p:cNvPr id="92" name="矩形 91">
              <a:extLst>
                <a:ext uri="{FF2B5EF4-FFF2-40B4-BE49-F238E27FC236}">
                  <a16:creationId xmlns:a16="http://schemas.microsoft.com/office/drawing/2014/main" id="{F5AE5546-D733-5842-B993-92D26E954BD8}"/>
                </a:ext>
              </a:extLst>
            </p:cNvPr>
            <p:cNvSpPr/>
            <p:nvPr/>
          </p:nvSpPr>
          <p:spPr>
            <a:xfrm>
              <a:off x="1274835" y="1260502"/>
              <a:ext cx="2482283" cy="11406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6" name="文本框 95">
              <a:extLst>
                <a:ext uri="{FF2B5EF4-FFF2-40B4-BE49-F238E27FC236}">
                  <a16:creationId xmlns:a16="http://schemas.microsoft.com/office/drawing/2014/main" id="{1F2D5E8D-3C44-7049-BBF8-2CD987E43638}"/>
                </a:ext>
              </a:extLst>
            </p:cNvPr>
            <p:cNvSpPr txBox="1"/>
            <p:nvPr/>
          </p:nvSpPr>
          <p:spPr>
            <a:xfrm>
              <a:off x="1666577" y="1131857"/>
              <a:ext cx="1723371" cy="141226"/>
            </a:xfrm>
            <a:prstGeom prst="rect">
              <a:avLst/>
            </a:prstGeom>
            <a:noFill/>
          </p:spPr>
          <p:txBody>
            <a:bodyPr wrap="none" rtlCol="0">
              <a:spAutoFit/>
            </a:bodyPr>
            <a:lstStyle/>
            <a:p>
              <a:r>
                <a:rPr kumimoji="1" lang="en-US" altLang="zh-CN" sz="2400" b="1" dirty="0"/>
                <a:t>Federated Fine-tuning</a:t>
              </a:r>
              <a:endParaRPr kumimoji="1" lang="zh-CN" altLang="en-US" sz="2400" b="1" dirty="0"/>
            </a:p>
          </p:txBody>
        </p:sp>
      </p:grpSp>
      <p:grpSp>
        <p:nvGrpSpPr>
          <p:cNvPr id="97" name="组合 96">
            <a:extLst>
              <a:ext uri="{FF2B5EF4-FFF2-40B4-BE49-F238E27FC236}">
                <a16:creationId xmlns:a16="http://schemas.microsoft.com/office/drawing/2014/main" id="{F4F6D5FA-1057-244A-8149-080F0A3CFCC1}"/>
              </a:ext>
            </a:extLst>
          </p:cNvPr>
          <p:cNvGrpSpPr/>
          <p:nvPr/>
        </p:nvGrpSpPr>
        <p:grpSpPr>
          <a:xfrm>
            <a:off x="8876749" y="1877411"/>
            <a:ext cx="2436887" cy="3660746"/>
            <a:chOff x="1324332" y="1097261"/>
            <a:chExt cx="2482283" cy="1304128"/>
          </a:xfrm>
        </p:grpSpPr>
        <p:sp>
          <p:nvSpPr>
            <p:cNvPr id="99" name="矩形 98">
              <a:extLst>
                <a:ext uri="{FF2B5EF4-FFF2-40B4-BE49-F238E27FC236}">
                  <a16:creationId xmlns:a16="http://schemas.microsoft.com/office/drawing/2014/main" id="{0210A755-6A3A-1749-BA03-89C2AE27A3A6}"/>
                </a:ext>
              </a:extLst>
            </p:cNvPr>
            <p:cNvSpPr/>
            <p:nvPr/>
          </p:nvSpPr>
          <p:spPr>
            <a:xfrm>
              <a:off x="1324332" y="1260693"/>
              <a:ext cx="2482283" cy="11406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0" name="文本框 99">
              <a:extLst>
                <a:ext uri="{FF2B5EF4-FFF2-40B4-BE49-F238E27FC236}">
                  <a16:creationId xmlns:a16="http://schemas.microsoft.com/office/drawing/2014/main" id="{B2AC7708-9477-074A-902A-0341F3F89F8B}"/>
                </a:ext>
              </a:extLst>
            </p:cNvPr>
            <p:cNvSpPr txBox="1"/>
            <p:nvPr/>
          </p:nvSpPr>
          <p:spPr>
            <a:xfrm>
              <a:off x="1533501" y="1097261"/>
              <a:ext cx="2146042" cy="163432"/>
            </a:xfrm>
            <a:prstGeom prst="rect">
              <a:avLst/>
            </a:prstGeom>
            <a:noFill/>
          </p:spPr>
          <p:txBody>
            <a:bodyPr wrap="none" rtlCol="0">
              <a:spAutoFit/>
            </a:bodyPr>
            <a:lstStyle/>
            <a:p>
              <a:r>
                <a:rPr kumimoji="1" lang="en-US" altLang="zh-CN" sz="2400" b="1" dirty="0"/>
                <a:t>Mobile</a:t>
              </a:r>
              <a:r>
                <a:rPr kumimoji="1" lang="zh-CN" altLang="en-US" sz="2400" b="1" dirty="0"/>
                <a:t> </a:t>
              </a:r>
              <a:r>
                <a:rPr kumimoji="1" lang="en-US" altLang="zh-CN" sz="2400" b="1" dirty="0"/>
                <a:t>devices</a:t>
              </a:r>
              <a:endParaRPr kumimoji="1" lang="zh-CN" altLang="en-US" sz="2400" b="1" dirty="0"/>
            </a:p>
          </p:txBody>
        </p:sp>
      </p:grpSp>
      <p:sp>
        <p:nvSpPr>
          <p:cNvPr id="2" name="灯片编号占位符 1">
            <a:extLst>
              <a:ext uri="{FF2B5EF4-FFF2-40B4-BE49-F238E27FC236}">
                <a16:creationId xmlns:a16="http://schemas.microsoft.com/office/drawing/2014/main" id="{20E62305-D56B-E740-B6AA-55977429DEBB}"/>
              </a:ext>
            </a:extLst>
          </p:cNvPr>
          <p:cNvSpPr>
            <a:spLocks noGrp="1"/>
          </p:cNvSpPr>
          <p:nvPr>
            <p:ph type="sldNum" sz="quarter" idx="4"/>
          </p:nvPr>
        </p:nvSpPr>
        <p:spPr/>
        <p:txBody>
          <a:bodyPr/>
          <a:lstStyle/>
          <a:p>
            <a:fld id="{9FE11B73-A815-BF4E-9B20-19D14749F6B9}" type="slidenum">
              <a:rPr kumimoji="1" lang="zh-CN" altLang="en-US" smtClean="0"/>
              <a:pPr/>
              <a:t>2</a:t>
            </a:fld>
            <a:r>
              <a:rPr kumimoji="1" lang="en-US" altLang="zh-CN"/>
              <a:t>/15</a:t>
            </a:r>
            <a:endParaRPr kumimoji="1" lang="zh-CN" altLang="en-US" dirty="0"/>
          </a:p>
        </p:txBody>
      </p:sp>
    </p:spTree>
    <p:custDataLst>
      <p:tags r:id="rId1"/>
    </p:custDataLst>
    <p:extLst>
      <p:ext uri="{BB962C8B-B14F-4D97-AF65-F5344CB8AC3E}">
        <p14:creationId xmlns:p14="http://schemas.microsoft.com/office/powerpoint/2010/main" val="287173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8C6BB63-25C3-9746-9801-95C41C7CE5D0}"/>
              </a:ext>
            </a:extLst>
          </p:cNvPr>
          <p:cNvSpPr>
            <a:spLocks noGrp="1"/>
          </p:cNvSpPr>
          <p:nvPr>
            <p:ph type="title"/>
          </p:nvPr>
        </p:nvSpPr>
        <p:spPr/>
        <p:txBody>
          <a:bodyPr>
            <a:normAutofit/>
          </a:bodyPr>
          <a:lstStyle/>
          <a:p>
            <a:r>
              <a:rPr lang="en-US" altLang="zh-CN" sz="6600" b="1" dirty="0">
                <a:solidFill>
                  <a:srgbClr val="C00000"/>
                </a:solidFill>
              </a:rPr>
              <a:t>Is </a:t>
            </a:r>
            <a:r>
              <a:rPr lang="en-US" altLang="zh-CN" sz="6600" b="1" dirty="0" err="1">
                <a:solidFill>
                  <a:srgbClr val="C00000"/>
                </a:solidFill>
              </a:rPr>
              <a:t>FedNLP</a:t>
            </a:r>
            <a:r>
              <a:rPr lang="en-US" altLang="zh-CN" sz="6600" b="1" dirty="0">
                <a:solidFill>
                  <a:srgbClr val="C00000"/>
                </a:solidFill>
              </a:rPr>
              <a:t> practical on todays’ mobile platforms?</a:t>
            </a:r>
          </a:p>
        </p:txBody>
      </p:sp>
      <p:sp>
        <p:nvSpPr>
          <p:cNvPr id="2" name="灯片编号占位符 1">
            <a:extLst>
              <a:ext uri="{FF2B5EF4-FFF2-40B4-BE49-F238E27FC236}">
                <a16:creationId xmlns:a16="http://schemas.microsoft.com/office/drawing/2014/main" id="{1DA23972-2DAC-D64C-8612-01F3FE5DD9E8}"/>
              </a:ext>
            </a:extLst>
          </p:cNvPr>
          <p:cNvSpPr>
            <a:spLocks noGrp="1"/>
          </p:cNvSpPr>
          <p:nvPr>
            <p:ph type="sldNum" sz="quarter" idx="4"/>
          </p:nvPr>
        </p:nvSpPr>
        <p:spPr/>
        <p:txBody>
          <a:bodyPr/>
          <a:lstStyle/>
          <a:p>
            <a:fld id="{9FE11B73-A815-BF4E-9B20-19D14749F6B9}" type="slidenum">
              <a:rPr kumimoji="1" lang="zh-CN" altLang="en-US" smtClean="0"/>
              <a:pPr/>
              <a:t>3</a:t>
            </a:fld>
            <a:r>
              <a:rPr kumimoji="1" lang="en-US" altLang="zh-CN"/>
              <a:t>/15</a:t>
            </a:r>
            <a:endParaRPr kumimoji="1" lang="zh-CN" altLang="en-US" dirty="0"/>
          </a:p>
        </p:txBody>
      </p:sp>
    </p:spTree>
    <p:extLst>
      <p:ext uri="{BB962C8B-B14F-4D97-AF65-F5344CB8AC3E}">
        <p14:creationId xmlns:p14="http://schemas.microsoft.com/office/powerpoint/2010/main" val="343461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10A0CF2C-8129-5D46-AAA3-6A6D273DA8DF}"/>
              </a:ext>
            </a:extLst>
          </p:cNvPr>
          <p:cNvGrpSpPr/>
          <p:nvPr/>
        </p:nvGrpSpPr>
        <p:grpSpPr>
          <a:xfrm>
            <a:off x="1" y="19028"/>
            <a:ext cx="12191999" cy="6819944"/>
            <a:chOff x="1" y="19028"/>
            <a:chExt cx="12191999" cy="6819944"/>
          </a:xfrm>
        </p:grpSpPr>
        <p:sp>
          <p:nvSpPr>
            <p:cNvPr id="17" name="矩形 16">
              <a:extLst>
                <a:ext uri="{FF2B5EF4-FFF2-40B4-BE49-F238E27FC236}">
                  <a16:creationId xmlns:a16="http://schemas.microsoft.com/office/drawing/2014/main" id="{7AF50BE8-D955-3648-A4F8-66423204EEC7}"/>
                </a:ext>
              </a:extLst>
            </p:cNvPr>
            <p:cNvSpPr/>
            <p:nvPr/>
          </p:nvSpPr>
          <p:spPr>
            <a:xfrm>
              <a:off x="1" y="19028"/>
              <a:ext cx="6096000" cy="3409972"/>
            </a:xfrm>
            <a:prstGeom prst="rect">
              <a:avLst/>
            </a:prstGeom>
            <a:pattFill prst="pct5">
              <a:fgClr>
                <a:schemeClr val="bg2"/>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C3B3610C-459E-BD45-B36B-485D60F0252C}"/>
                </a:ext>
              </a:extLst>
            </p:cNvPr>
            <p:cNvSpPr/>
            <p:nvPr/>
          </p:nvSpPr>
          <p:spPr>
            <a:xfrm>
              <a:off x="6096000" y="19028"/>
              <a:ext cx="6096000" cy="3409972"/>
            </a:xfrm>
            <a:prstGeom prst="rect">
              <a:avLst/>
            </a:prstGeom>
            <a:pattFill prst="pct10">
              <a:fgClr>
                <a:schemeClr val="bg2"/>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D9241694-1C3A-1440-B072-8C3E52A33AB5}"/>
                </a:ext>
              </a:extLst>
            </p:cNvPr>
            <p:cNvSpPr/>
            <p:nvPr/>
          </p:nvSpPr>
          <p:spPr>
            <a:xfrm>
              <a:off x="1" y="3429000"/>
              <a:ext cx="6096000" cy="3409972"/>
            </a:xfrm>
            <a:prstGeom prst="rect">
              <a:avLst/>
            </a:prstGeom>
            <a:pattFill prst="pct20">
              <a:fgClr>
                <a:schemeClr val="bg2"/>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11116E50-40AD-4147-A45B-90AB07E8304D}"/>
                </a:ext>
              </a:extLst>
            </p:cNvPr>
            <p:cNvSpPr/>
            <p:nvPr/>
          </p:nvSpPr>
          <p:spPr>
            <a:xfrm>
              <a:off x="6096000" y="3429000"/>
              <a:ext cx="6096000" cy="3409972"/>
            </a:xfrm>
            <a:prstGeom prst="rect">
              <a:avLst/>
            </a:prstGeom>
            <a:pattFill prst="pct25">
              <a:fgClr>
                <a:schemeClr val="bg2"/>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 name="组合 2">
            <a:extLst>
              <a:ext uri="{FF2B5EF4-FFF2-40B4-BE49-F238E27FC236}">
                <a16:creationId xmlns:a16="http://schemas.microsoft.com/office/drawing/2014/main" id="{6FB1F704-0BFA-2B4D-963C-D8AB4AF4BABD}"/>
              </a:ext>
            </a:extLst>
          </p:cNvPr>
          <p:cNvGrpSpPr/>
          <p:nvPr/>
        </p:nvGrpSpPr>
        <p:grpSpPr>
          <a:xfrm>
            <a:off x="430652" y="201590"/>
            <a:ext cx="5140414" cy="3067506"/>
            <a:chOff x="430652" y="201590"/>
            <a:chExt cx="5140414" cy="3067506"/>
          </a:xfrm>
        </p:grpSpPr>
        <p:sp>
          <p:nvSpPr>
            <p:cNvPr id="11" name="文本框 10">
              <a:extLst>
                <a:ext uri="{FF2B5EF4-FFF2-40B4-BE49-F238E27FC236}">
                  <a16:creationId xmlns:a16="http://schemas.microsoft.com/office/drawing/2014/main" id="{617DAEA2-D732-524E-AB26-DFF1CB96057F}"/>
                </a:ext>
              </a:extLst>
            </p:cNvPr>
            <p:cNvSpPr txBox="1"/>
            <p:nvPr/>
          </p:nvSpPr>
          <p:spPr>
            <a:xfrm>
              <a:off x="430652" y="2622765"/>
              <a:ext cx="5140414" cy="646331"/>
            </a:xfrm>
            <a:prstGeom prst="rect">
              <a:avLst/>
            </a:prstGeom>
            <a:noFill/>
          </p:spPr>
          <p:txBody>
            <a:bodyPr wrap="square">
              <a:spAutoFit/>
            </a:bodyPr>
            <a:lstStyle/>
            <a:p>
              <a:pPr algn="ctr"/>
              <a:r>
                <a:rPr kumimoji="1" lang="en-US" altLang="zh-CN" sz="1800" b="1" dirty="0">
                  <a:solidFill>
                    <a:srgbClr val="C00000"/>
                  </a:solidFill>
                  <a:latin typeface="Microsoft YaHei" panose="020B0503020204020204" pitchFamily="34" charset="-122"/>
                  <a:ea typeface="Microsoft YaHei" panose="020B0503020204020204" pitchFamily="34" charset="-122"/>
                </a:rPr>
                <a:t>Observation 1</a:t>
              </a:r>
              <a:r>
                <a:rPr kumimoji="1" lang="en-US" altLang="zh-CN" b="1" dirty="0">
                  <a:solidFill>
                    <a:srgbClr val="C00000"/>
                  </a:solidFill>
                  <a:latin typeface="Microsoft YaHei" panose="020B0503020204020204" pitchFamily="34" charset="-122"/>
                  <a:ea typeface="Microsoft YaHei" panose="020B0503020204020204" pitchFamily="34" charset="-122"/>
                </a:rPr>
                <a:t>:</a:t>
              </a:r>
              <a:r>
                <a:rPr kumimoji="1" lang="en-US" altLang="zh-CN" sz="1800" b="1" dirty="0">
                  <a:solidFill>
                    <a:srgbClr val="C00000"/>
                  </a:solidFill>
                  <a:latin typeface="Microsoft YaHei" panose="020B0503020204020204" pitchFamily="34" charset="-122"/>
                  <a:ea typeface="Microsoft YaHei" panose="020B0503020204020204" pitchFamily="34" charset="-122"/>
                </a:rPr>
                <a:t> Transformer-based </a:t>
              </a:r>
              <a:r>
                <a:rPr kumimoji="1" lang="en-US" altLang="zh-CN" sz="1800" b="1" u="sng" dirty="0">
                  <a:solidFill>
                    <a:srgbClr val="C00000"/>
                  </a:solidFill>
                  <a:latin typeface="Microsoft YaHei" panose="020B0503020204020204" pitchFamily="34" charset="-122"/>
                  <a:ea typeface="Microsoft YaHei" panose="020B0503020204020204" pitchFamily="34" charset="-122"/>
                </a:rPr>
                <a:t>NLP</a:t>
              </a:r>
              <a:r>
                <a:rPr kumimoji="1" lang="en-US" altLang="zh-CN" sz="1800" b="1" dirty="0">
                  <a:solidFill>
                    <a:srgbClr val="C00000"/>
                  </a:solidFill>
                  <a:latin typeface="Microsoft YaHei" panose="020B0503020204020204" pitchFamily="34" charset="-122"/>
                  <a:ea typeface="Microsoft YaHei" panose="020B0503020204020204" pitchFamily="34" charset="-122"/>
                </a:rPr>
                <a:t> models are highly costly.</a:t>
              </a:r>
            </a:p>
          </p:txBody>
        </p:sp>
        <p:pic>
          <p:nvPicPr>
            <p:cNvPr id="25" name="图片 24">
              <a:extLst>
                <a:ext uri="{FF2B5EF4-FFF2-40B4-BE49-F238E27FC236}">
                  <a16:creationId xmlns:a16="http://schemas.microsoft.com/office/drawing/2014/main" id="{7050259B-BEE8-CC49-8842-95932BF061D0}"/>
                </a:ext>
              </a:extLst>
            </p:cNvPr>
            <p:cNvPicPr>
              <a:picLocks noChangeAspect="1"/>
            </p:cNvPicPr>
            <p:nvPr/>
          </p:nvPicPr>
          <p:blipFill rotWithShape="1">
            <a:blip r:embed="rId4"/>
            <a:srcRect l="9169" t="11699" r="70699" b="78877"/>
            <a:stretch/>
          </p:blipFill>
          <p:spPr>
            <a:xfrm>
              <a:off x="900146" y="201590"/>
              <a:ext cx="4025111" cy="2438480"/>
            </a:xfrm>
            <a:prstGeom prst="rect">
              <a:avLst/>
            </a:prstGeom>
          </p:spPr>
        </p:pic>
      </p:grpSp>
      <p:grpSp>
        <p:nvGrpSpPr>
          <p:cNvPr id="5" name="组合 4">
            <a:extLst>
              <a:ext uri="{FF2B5EF4-FFF2-40B4-BE49-F238E27FC236}">
                <a16:creationId xmlns:a16="http://schemas.microsoft.com/office/drawing/2014/main" id="{DE0A981E-0DD9-AF40-AC85-B0DBD1CA510F}"/>
              </a:ext>
            </a:extLst>
          </p:cNvPr>
          <p:cNvGrpSpPr/>
          <p:nvPr/>
        </p:nvGrpSpPr>
        <p:grpSpPr>
          <a:xfrm>
            <a:off x="6391881" y="201590"/>
            <a:ext cx="5437718" cy="2981114"/>
            <a:chOff x="6391881" y="201590"/>
            <a:chExt cx="5437718" cy="2981114"/>
          </a:xfrm>
        </p:grpSpPr>
        <p:pic>
          <p:nvPicPr>
            <p:cNvPr id="29" name="图片 28">
              <a:extLst>
                <a:ext uri="{FF2B5EF4-FFF2-40B4-BE49-F238E27FC236}">
                  <a16:creationId xmlns:a16="http://schemas.microsoft.com/office/drawing/2014/main" id="{E37D4158-F0F3-0148-96D9-655B5F7EB1E7}"/>
                </a:ext>
              </a:extLst>
            </p:cNvPr>
            <p:cNvPicPr>
              <a:picLocks noChangeAspect="1"/>
            </p:cNvPicPr>
            <p:nvPr/>
          </p:nvPicPr>
          <p:blipFill rotWithShape="1">
            <a:blip r:embed="rId5"/>
            <a:srcRect l="29270" t="10122" r="51436" b="78877"/>
            <a:stretch/>
          </p:blipFill>
          <p:spPr>
            <a:xfrm>
              <a:off x="7464612" y="201590"/>
              <a:ext cx="3292257" cy="2429220"/>
            </a:xfrm>
            <a:prstGeom prst="rect">
              <a:avLst/>
            </a:prstGeom>
          </p:spPr>
        </p:pic>
        <p:sp>
          <p:nvSpPr>
            <p:cNvPr id="32" name="文本框 31">
              <a:extLst>
                <a:ext uri="{FF2B5EF4-FFF2-40B4-BE49-F238E27FC236}">
                  <a16:creationId xmlns:a16="http://schemas.microsoft.com/office/drawing/2014/main" id="{9CC90C69-2AE5-B24F-9168-16698D7B4744}"/>
                </a:ext>
              </a:extLst>
            </p:cNvPr>
            <p:cNvSpPr txBox="1"/>
            <p:nvPr/>
          </p:nvSpPr>
          <p:spPr>
            <a:xfrm>
              <a:off x="6391881" y="2813372"/>
              <a:ext cx="5437718" cy="369332"/>
            </a:xfrm>
            <a:prstGeom prst="rect">
              <a:avLst/>
            </a:prstGeom>
            <a:noFill/>
          </p:spPr>
          <p:txBody>
            <a:bodyPr wrap="square">
              <a:spAutoFit/>
            </a:bodyPr>
            <a:lstStyle/>
            <a:p>
              <a:pPr algn="ctr"/>
              <a:r>
                <a:rPr kumimoji="1" lang="en-US" altLang="zh-CN" sz="1800" b="1" dirty="0">
                  <a:solidFill>
                    <a:srgbClr val="C00000"/>
                  </a:solidFill>
                  <a:latin typeface="Microsoft YaHei" panose="020B0503020204020204" pitchFamily="34" charset="-122"/>
                  <a:ea typeface="Microsoft YaHei" panose="020B0503020204020204" pitchFamily="34" charset="-122"/>
                </a:rPr>
                <a:t>Observation 2</a:t>
              </a:r>
              <a:r>
                <a:rPr kumimoji="1" lang="en-US" altLang="zh-CN" b="1" dirty="0">
                  <a:solidFill>
                    <a:srgbClr val="C00000"/>
                  </a:solidFill>
                  <a:latin typeface="Microsoft YaHei" panose="020B0503020204020204" pitchFamily="34" charset="-122"/>
                  <a:ea typeface="Microsoft YaHei" panose="020B0503020204020204" pitchFamily="34" charset="-122"/>
                </a:rPr>
                <a:t>:</a:t>
              </a:r>
              <a:r>
                <a:rPr kumimoji="1" lang="en-US" altLang="zh-CN" sz="1800" b="1" dirty="0">
                  <a:solidFill>
                    <a:srgbClr val="C00000"/>
                  </a:solidFill>
                  <a:latin typeface="Microsoft YaHei" panose="020B0503020204020204" pitchFamily="34" charset="-122"/>
                  <a:ea typeface="Microsoft YaHei" panose="020B0503020204020204" pitchFamily="34" charset="-122"/>
                </a:rPr>
                <a:t> </a:t>
              </a:r>
              <a:r>
                <a:rPr kumimoji="1" lang="en-US" altLang="zh-CN" sz="1800" b="1" u="sng" dirty="0" err="1">
                  <a:solidFill>
                    <a:srgbClr val="C00000"/>
                  </a:solidFill>
                  <a:latin typeface="Microsoft YaHei" panose="020B0503020204020204" pitchFamily="34" charset="-122"/>
                  <a:ea typeface="Microsoft YaHei" panose="020B0503020204020204" pitchFamily="34" charset="-122"/>
                </a:rPr>
                <a:t>FedNLP</a:t>
              </a:r>
              <a:r>
                <a:rPr kumimoji="1" lang="en-US" altLang="zh-CN" sz="1800" b="1" dirty="0">
                  <a:solidFill>
                    <a:srgbClr val="C00000"/>
                  </a:solidFill>
                  <a:latin typeface="Microsoft YaHei" panose="020B0503020204020204" pitchFamily="34" charset="-122"/>
                  <a:ea typeface="Microsoft YaHei" panose="020B0503020204020204" pitchFamily="34" charset="-122"/>
                </a:rPr>
                <a:t> task is extremely slow.</a:t>
              </a:r>
            </a:p>
          </p:txBody>
        </p:sp>
      </p:grpSp>
      <p:grpSp>
        <p:nvGrpSpPr>
          <p:cNvPr id="7" name="组合 6">
            <a:extLst>
              <a:ext uri="{FF2B5EF4-FFF2-40B4-BE49-F238E27FC236}">
                <a16:creationId xmlns:a16="http://schemas.microsoft.com/office/drawing/2014/main" id="{FB76324F-543D-3A4F-A3A5-F6DED3C66AC8}"/>
              </a:ext>
            </a:extLst>
          </p:cNvPr>
          <p:cNvGrpSpPr/>
          <p:nvPr/>
        </p:nvGrpSpPr>
        <p:grpSpPr>
          <a:xfrm>
            <a:off x="104986" y="3469474"/>
            <a:ext cx="5878350" cy="3179421"/>
            <a:chOff x="104986" y="3469474"/>
            <a:chExt cx="5878350" cy="3179421"/>
          </a:xfrm>
        </p:grpSpPr>
        <p:pic>
          <p:nvPicPr>
            <p:cNvPr id="30" name="图片 29">
              <a:extLst>
                <a:ext uri="{FF2B5EF4-FFF2-40B4-BE49-F238E27FC236}">
                  <a16:creationId xmlns:a16="http://schemas.microsoft.com/office/drawing/2014/main" id="{083F0096-979C-4243-8448-82D1E4ED1E95}"/>
                </a:ext>
              </a:extLst>
            </p:cNvPr>
            <p:cNvPicPr>
              <a:picLocks noChangeAspect="1"/>
            </p:cNvPicPr>
            <p:nvPr/>
          </p:nvPicPr>
          <p:blipFill rotWithShape="1">
            <a:blip r:embed="rId6"/>
            <a:srcRect l="48673" t="10122" r="30689" b="78877"/>
            <a:stretch/>
          </p:blipFill>
          <p:spPr>
            <a:xfrm>
              <a:off x="1134577" y="3469474"/>
              <a:ext cx="3556247" cy="2453138"/>
            </a:xfrm>
            <a:prstGeom prst="rect">
              <a:avLst/>
            </a:prstGeom>
          </p:spPr>
        </p:pic>
        <p:sp>
          <p:nvSpPr>
            <p:cNvPr id="40" name="文本框 39">
              <a:extLst>
                <a:ext uri="{FF2B5EF4-FFF2-40B4-BE49-F238E27FC236}">
                  <a16:creationId xmlns:a16="http://schemas.microsoft.com/office/drawing/2014/main" id="{95958A06-28B4-2C45-81B5-E6BA1534F0AB}"/>
                </a:ext>
              </a:extLst>
            </p:cNvPr>
            <p:cNvSpPr txBox="1"/>
            <p:nvPr/>
          </p:nvSpPr>
          <p:spPr>
            <a:xfrm>
              <a:off x="104986" y="6002564"/>
              <a:ext cx="5878350" cy="646331"/>
            </a:xfrm>
            <a:prstGeom prst="rect">
              <a:avLst/>
            </a:prstGeom>
            <a:noFill/>
          </p:spPr>
          <p:txBody>
            <a:bodyPr wrap="square">
              <a:spAutoFit/>
            </a:bodyPr>
            <a:lstStyle/>
            <a:p>
              <a:pPr algn="ctr"/>
              <a:r>
                <a:rPr kumimoji="1" lang="en-US" altLang="zh-CN" sz="1800" b="1" dirty="0">
                  <a:solidFill>
                    <a:srgbClr val="C00000"/>
                  </a:solidFill>
                  <a:latin typeface="Microsoft YaHei" panose="020B0503020204020204" pitchFamily="34" charset="-122"/>
                  <a:ea typeface="Microsoft YaHei" panose="020B0503020204020204" pitchFamily="34" charset="-122"/>
                </a:rPr>
                <a:t>Observation 3</a:t>
              </a:r>
              <a:r>
                <a:rPr kumimoji="1" lang="en-US" altLang="zh-CN" b="1" dirty="0">
                  <a:solidFill>
                    <a:srgbClr val="C00000"/>
                  </a:solidFill>
                  <a:latin typeface="Microsoft YaHei" panose="020B0503020204020204" pitchFamily="34" charset="-122"/>
                  <a:ea typeface="Microsoft YaHei" panose="020B0503020204020204" pitchFamily="34" charset="-122"/>
                </a:rPr>
                <a:t>:</a:t>
              </a:r>
              <a:r>
                <a:rPr kumimoji="1" lang="en-US" altLang="zh-CN" sz="1800" b="1" dirty="0">
                  <a:solidFill>
                    <a:srgbClr val="C00000"/>
                  </a:solidFill>
                  <a:latin typeface="Microsoft YaHei" panose="020B0503020204020204" pitchFamily="34" charset="-122"/>
                  <a:ea typeface="Microsoft YaHei" panose="020B0503020204020204" pitchFamily="34" charset="-122"/>
                </a:rPr>
                <a:t> </a:t>
              </a:r>
              <a:r>
                <a:rPr kumimoji="1" lang="en-US" altLang="zh-CN" sz="1800" b="1" u="sng" dirty="0">
                  <a:solidFill>
                    <a:srgbClr val="C00000"/>
                  </a:solidFill>
                  <a:latin typeface="Microsoft YaHei" panose="020B0503020204020204" pitchFamily="34" charset="-122"/>
                  <a:ea typeface="Microsoft YaHei" panose="020B0503020204020204" pitchFamily="34" charset="-122"/>
                </a:rPr>
                <a:t>Network transmission</a:t>
              </a:r>
              <a:r>
                <a:rPr kumimoji="1" lang="en-US" altLang="zh-CN" sz="1800" b="1" dirty="0">
                  <a:solidFill>
                    <a:srgbClr val="C00000"/>
                  </a:solidFill>
                  <a:latin typeface="Microsoft YaHei" panose="020B0503020204020204" pitchFamily="34" charset="-122"/>
                  <a:ea typeface="Microsoft YaHei" panose="020B0503020204020204" pitchFamily="34" charset="-122"/>
                </a:rPr>
                <a:t> dominates the training delay on high-end devices.</a:t>
              </a:r>
            </a:p>
          </p:txBody>
        </p:sp>
      </p:grpSp>
      <p:grpSp>
        <p:nvGrpSpPr>
          <p:cNvPr id="8" name="组合 7">
            <a:extLst>
              <a:ext uri="{FF2B5EF4-FFF2-40B4-BE49-F238E27FC236}">
                <a16:creationId xmlns:a16="http://schemas.microsoft.com/office/drawing/2014/main" id="{25B61B13-4AB0-CB4C-8DDF-E23A6295262B}"/>
              </a:ext>
            </a:extLst>
          </p:cNvPr>
          <p:cNvGrpSpPr/>
          <p:nvPr/>
        </p:nvGrpSpPr>
        <p:grpSpPr>
          <a:xfrm>
            <a:off x="6200986" y="3611562"/>
            <a:ext cx="5878350" cy="3037332"/>
            <a:chOff x="6200986" y="3611562"/>
            <a:chExt cx="5878350" cy="3037332"/>
          </a:xfrm>
        </p:grpSpPr>
        <p:pic>
          <p:nvPicPr>
            <p:cNvPr id="31" name="图片 30">
              <a:extLst>
                <a:ext uri="{FF2B5EF4-FFF2-40B4-BE49-F238E27FC236}">
                  <a16:creationId xmlns:a16="http://schemas.microsoft.com/office/drawing/2014/main" id="{7819DFC1-EBBE-DC44-BA79-D4B053C83E6E}"/>
                </a:ext>
              </a:extLst>
            </p:cNvPr>
            <p:cNvPicPr>
              <a:picLocks noChangeAspect="1"/>
            </p:cNvPicPr>
            <p:nvPr/>
          </p:nvPicPr>
          <p:blipFill rotWithShape="1">
            <a:blip r:embed="rId7"/>
            <a:srcRect l="69146" t="10122" r="9877" b="78877"/>
            <a:stretch/>
          </p:blipFill>
          <p:spPr>
            <a:xfrm>
              <a:off x="7504938" y="3611562"/>
              <a:ext cx="3278124" cy="2224754"/>
            </a:xfrm>
            <a:prstGeom prst="rect">
              <a:avLst/>
            </a:prstGeom>
          </p:spPr>
        </p:pic>
        <p:sp>
          <p:nvSpPr>
            <p:cNvPr id="41" name="文本框 40">
              <a:extLst>
                <a:ext uri="{FF2B5EF4-FFF2-40B4-BE49-F238E27FC236}">
                  <a16:creationId xmlns:a16="http://schemas.microsoft.com/office/drawing/2014/main" id="{28BB6907-98E5-044A-B97E-6B8F6CAD5173}"/>
                </a:ext>
              </a:extLst>
            </p:cNvPr>
            <p:cNvSpPr txBox="1"/>
            <p:nvPr/>
          </p:nvSpPr>
          <p:spPr>
            <a:xfrm>
              <a:off x="6200986" y="6002563"/>
              <a:ext cx="5878350" cy="646331"/>
            </a:xfrm>
            <a:prstGeom prst="rect">
              <a:avLst/>
            </a:prstGeom>
            <a:noFill/>
          </p:spPr>
          <p:txBody>
            <a:bodyPr wrap="square">
              <a:spAutoFit/>
            </a:bodyPr>
            <a:lstStyle/>
            <a:p>
              <a:pPr algn="ctr"/>
              <a:r>
                <a:rPr kumimoji="1" lang="en-US" altLang="zh-CN" sz="1800" b="1" dirty="0">
                  <a:solidFill>
                    <a:srgbClr val="C00000"/>
                  </a:solidFill>
                  <a:latin typeface="Microsoft YaHei" panose="020B0503020204020204" pitchFamily="34" charset="-122"/>
                  <a:ea typeface="Microsoft YaHei" panose="020B0503020204020204" pitchFamily="34" charset="-122"/>
                </a:rPr>
                <a:t>Observation 4</a:t>
              </a:r>
              <a:r>
                <a:rPr kumimoji="1" lang="en-US" altLang="zh-CN" b="1" dirty="0">
                  <a:solidFill>
                    <a:srgbClr val="C00000"/>
                  </a:solidFill>
                  <a:latin typeface="Microsoft YaHei" panose="020B0503020204020204" pitchFamily="34" charset="-122"/>
                  <a:ea typeface="Microsoft YaHei" panose="020B0503020204020204" pitchFamily="34" charset="-122"/>
                </a:rPr>
                <a:t>:</a:t>
              </a:r>
              <a:r>
                <a:rPr kumimoji="1" lang="en-US" altLang="zh-CN" sz="1800" b="1" dirty="0">
                  <a:solidFill>
                    <a:srgbClr val="C00000"/>
                  </a:solidFill>
                  <a:latin typeface="Microsoft YaHei" panose="020B0503020204020204" pitchFamily="34" charset="-122"/>
                  <a:ea typeface="Microsoft YaHei" panose="020B0503020204020204" pitchFamily="34" charset="-122"/>
                </a:rPr>
                <a:t> </a:t>
              </a:r>
              <a:r>
                <a:rPr kumimoji="1" lang="en-US" altLang="zh-CN" sz="1800" b="1" u="sng" dirty="0">
                  <a:solidFill>
                    <a:srgbClr val="C00000"/>
                  </a:solidFill>
                  <a:latin typeface="Microsoft YaHei" panose="020B0503020204020204" pitchFamily="34" charset="-122"/>
                  <a:ea typeface="Microsoft YaHei" panose="020B0503020204020204" pitchFamily="34" charset="-122"/>
                </a:rPr>
                <a:t>Existing techniques</a:t>
              </a:r>
              <a:r>
                <a:rPr kumimoji="1" lang="en-US" altLang="zh-CN" sz="1800" b="1" dirty="0">
                  <a:solidFill>
                    <a:srgbClr val="C00000"/>
                  </a:solidFill>
                  <a:latin typeface="Microsoft YaHei" panose="020B0503020204020204" pitchFamily="34" charset="-122"/>
                  <a:ea typeface="Microsoft YaHei" panose="020B0503020204020204" pitchFamily="34" charset="-122"/>
                </a:rPr>
                <a:t> are inadequate for </a:t>
              </a:r>
              <a:r>
                <a:rPr kumimoji="1" lang="en-US" altLang="zh-CN" sz="1800" b="1" dirty="0" err="1">
                  <a:solidFill>
                    <a:srgbClr val="C00000"/>
                  </a:solidFill>
                  <a:latin typeface="Microsoft YaHei" panose="020B0503020204020204" pitchFamily="34" charset="-122"/>
                  <a:ea typeface="Microsoft YaHei" panose="020B0503020204020204" pitchFamily="34" charset="-122"/>
                </a:rPr>
                <a:t>FedNLP</a:t>
              </a:r>
              <a:r>
                <a:rPr kumimoji="1" lang="en-US" altLang="zh-CN" sz="1800" b="1" dirty="0">
                  <a:solidFill>
                    <a:srgbClr val="C00000"/>
                  </a:solidFill>
                  <a:latin typeface="Microsoft YaHei" panose="020B0503020204020204" pitchFamily="34" charset="-122"/>
                  <a:ea typeface="Microsoft YaHei" panose="020B0503020204020204" pitchFamily="34" charset="-122"/>
                </a:rPr>
                <a:t>.</a:t>
              </a:r>
            </a:p>
          </p:txBody>
        </p:sp>
      </p:grpSp>
      <p:sp>
        <p:nvSpPr>
          <p:cNvPr id="2" name="灯片编号占位符 1">
            <a:extLst>
              <a:ext uri="{FF2B5EF4-FFF2-40B4-BE49-F238E27FC236}">
                <a16:creationId xmlns:a16="http://schemas.microsoft.com/office/drawing/2014/main" id="{E9882E6A-161D-B947-9FC9-6DB6167E2EEC}"/>
              </a:ext>
            </a:extLst>
          </p:cNvPr>
          <p:cNvSpPr>
            <a:spLocks noGrp="1"/>
          </p:cNvSpPr>
          <p:nvPr>
            <p:ph type="sldNum" sz="quarter" idx="4"/>
          </p:nvPr>
        </p:nvSpPr>
        <p:spPr/>
        <p:txBody>
          <a:bodyPr/>
          <a:lstStyle/>
          <a:p>
            <a:fld id="{9FE11B73-A815-BF4E-9B20-19D14749F6B9}" type="slidenum">
              <a:rPr kumimoji="1" lang="zh-CN" altLang="en-US" smtClean="0"/>
              <a:pPr/>
              <a:t>4</a:t>
            </a:fld>
            <a:r>
              <a:rPr kumimoji="1" lang="en-US" altLang="zh-CN"/>
              <a:t>/15</a:t>
            </a:r>
            <a:endParaRPr kumimoji="1" lang="zh-CN" altLang="en-US" dirty="0"/>
          </a:p>
        </p:txBody>
      </p:sp>
    </p:spTree>
    <p:custDataLst>
      <p:tags r:id="rId1"/>
    </p:custDataLst>
    <p:extLst>
      <p:ext uri="{BB962C8B-B14F-4D97-AF65-F5344CB8AC3E}">
        <p14:creationId xmlns:p14="http://schemas.microsoft.com/office/powerpoint/2010/main" val="10691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7"/>
                                        </p:tgtEl>
                                      </p:cBhvr>
                                    </p:animEffect>
                                    <p:animScale>
                                      <p:cBhvr>
                                        <p:cTn id="17" dur="250" autoRev="1" fill="hold"/>
                                        <p:tgtEl>
                                          <p:spTgt spid="7"/>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8"/>
                                        </p:tgtEl>
                                      </p:cBhvr>
                                    </p:animEffect>
                                    <p:animScale>
                                      <p:cBhvr>
                                        <p:cTn id="2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52A70-9D4E-8535-BBCD-66CAB96811A4}"/>
              </a:ext>
            </a:extLst>
          </p:cNvPr>
          <p:cNvSpPr>
            <a:spLocks noGrp="1"/>
          </p:cNvSpPr>
          <p:nvPr>
            <p:ph type="title"/>
          </p:nvPr>
        </p:nvSpPr>
        <p:spPr/>
        <p:txBody>
          <a:bodyPr>
            <a:normAutofit/>
          </a:bodyPr>
          <a:lstStyle/>
          <a:p>
            <a:r>
              <a:rPr kumimoji="1" lang="en-US" altLang="zh-CN" dirty="0"/>
              <a:t>Key Building Block: Pluggable Adapters</a:t>
            </a:r>
            <a:endParaRPr kumimoji="1" lang="zh-CN" altLang="en-US" dirty="0"/>
          </a:p>
        </p:txBody>
      </p:sp>
      <p:pic>
        <p:nvPicPr>
          <p:cNvPr id="9" name="图片 8">
            <a:extLst>
              <a:ext uri="{FF2B5EF4-FFF2-40B4-BE49-F238E27FC236}">
                <a16:creationId xmlns:a16="http://schemas.microsoft.com/office/drawing/2014/main" id="{86A1B31A-E5DF-356F-10DE-255D7770B940}"/>
              </a:ext>
            </a:extLst>
          </p:cNvPr>
          <p:cNvPicPr>
            <a:picLocks noChangeAspect="1"/>
          </p:cNvPicPr>
          <p:nvPr/>
        </p:nvPicPr>
        <p:blipFill>
          <a:blip r:embed="rId4"/>
          <a:stretch>
            <a:fillRect/>
          </a:stretch>
        </p:blipFill>
        <p:spPr>
          <a:xfrm>
            <a:off x="838200" y="1644650"/>
            <a:ext cx="4521200" cy="3568700"/>
          </a:xfrm>
          <a:prstGeom prst="rect">
            <a:avLst/>
          </a:prstGeom>
        </p:spPr>
      </p:pic>
      <p:pic>
        <p:nvPicPr>
          <p:cNvPr id="11" name="图片 10">
            <a:extLst>
              <a:ext uri="{FF2B5EF4-FFF2-40B4-BE49-F238E27FC236}">
                <a16:creationId xmlns:a16="http://schemas.microsoft.com/office/drawing/2014/main" id="{D4EB2F34-D7A2-4DB1-CAC9-D6C49640F082}"/>
              </a:ext>
            </a:extLst>
          </p:cNvPr>
          <p:cNvPicPr>
            <a:picLocks noChangeAspect="1"/>
          </p:cNvPicPr>
          <p:nvPr/>
        </p:nvPicPr>
        <p:blipFill rotWithShape="1">
          <a:blip r:embed="rId5"/>
          <a:srcRect r="51320" b="50226"/>
          <a:stretch/>
        </p:blipFill>
        <p:spPr>
          <a:xfrm>
            <a:off x="5915275" y="2328297"/>
            <a:ext cx="6276725" cy="1395724"/>
          </a:xfrm>
          <a:prstGeom prst="rect">
            <a:avLst/>
          </a:prstGeom>
        </p:spPr>
      </p:pic>
      <p:sp>
        <p:nvSpPr>
          <p:cNvPr id="13" name="文本框 12">
            <a:extLst>
              <a:ext uri="{FF2B5EF4-FFF2-40B4-BE49-F238E27FC236}">
                <a16:creationId xmlns:a16="http://schemas.microsoft.com/office/drawing/2014/main" id="{432A139D-8354-D84A-AEED-2715495D699E}"/>
              </a:ext>
            </a:extLst>
          </p:cNvPr>
          <p:cNvSpPr txBox="1"/>
          <p:nvPr/>
        </p:nvSpPr>
        <p:spPr>
          <a:xfrm>
            <a:off x="6005637" y="3754844"/>
            <a:ext cx="6096000" cy="923330"/>
          </a:xfrm>
          <a:prstGeom prst="rect">
            <a:avLst/>
          </a:prstGeom>
          <a:noFill/>
        </p:spPr>
        <p:txBody>
          <a:bodyPr wrap="square">
            <a:spAutoFit/>
          </a:bodyPr>
          <a:lstStyle/>
          <a:p>
            <a:r>
              <a:rPr lang="en-US" altLang="zh-CN" dirty="0"/>
              <a:t>Table 1: </a:t>
            </a:r>
            <a:r>
              <a:rPr lang="en-US" altLang="zh-CN" b="1" dirty="0">
                <a:solidFill>
                  <a:schemeClr val="accent6">
                    <a:lumMod val="50000"/>
                  </a:schemeClr>
                </a:solidFill>
              </a:rPr>
              <a:t>Computation</a:t>
            </a:r>
            <a:r>
              <a:rPr lang="en-US" altLang="zh-CN" dirty="0"/>
              <a:t> and </a:t>
            </a:r>
            <a:r>
              <a:rPr lang="en-US" altLang="zh-CN" b="1" dirty="0">
                <a:solidFill>
                  <a:srgbClr val="C00000"/>
                </a:solidFill>
              </a:rPr>
              <a:t>communication</a:t>
            </a:r>
            <a:r>
              <a:rPr lang="en-US" altLang="zh-CN" dirty="0"/>
              <a:t> cost of inserting adapters into each transformer block (width=32) and full model tuning. Batch size: 4. Device: Jetson TX2.</a:t>
            </a:r>
            <a:endParaRPr lang="zh-CN" altLang="en-US" dirty="0"/>
          </a:p>
        </p:txBody>
      </p:sp>
      <p:sp>
        <p:nvSpPr>
          <p:cNvPr id="15" name="矩形 14">
            <a:extLst>
              <a:ext uri="{FF2B5EF4-FFF2-40B4-BE49-F238E27FC236}">
                <a16:creationId xmlns:a16="http://schemas.microsoft.com/office/drawing/2014/main" id="{7E1581DB-ADAE-454F-86D7-73EF04C027F6}"/>
              </a:ext>
            </a:extLst>
          </p:cNvPr>
          <p:cNvSpPr/>
          <p:nvPr/>
        </p:nvSpPr>
        <p:spPr>
          <a:xfrm>
            <a:off x="7193280" y="2922384"/>
            <a:ext cx="4704080" cy="243840"/>
          </a:xfrm>
          <a:prstGeom prst="rect">
            <a:avLst/>
          </a:prstGeom>
          <a:solidFill>
            <a:schemeClr val="tx1">
              <a:alpha val="1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77E572FF-1313-494E-85F1-530707F04B6A}"/>
              </a:ext>
            </a:extLst>
          </p:cNvPr>
          <p:cNvSpPr/>
          <p:nvPr/>
        </p:nvSpPr>
        <p:spPr>
          <a:xfrm>
            <a:off x="7193280" y="3419922"/>
            <a:ext cx="4704080" cy="243840"/>
          </a:xfrm>
          <a:prstGeom prst="rect">
            <a:avLst/>
          </a:prstGeom>
          <a:solidFill>
            <a:schemeClr val="tx1">
              <a:alpha val="1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11245F81-304A-A441-938D-56A564783B03}"/>
              </a:ext>
            </a:extLst>
          </p:cNvPr>
          <p:cNvSpPr txBox="1"/>
          <p:nvPr/>
        </p:nvSpPr>
        <p:spPr>
          <a:xfrm>
            <a:off x="439172" y="5493636"/>
            <a:ext cx="11662465" cy="830997"/>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400" dirty="0"/>
              <a:t>Tiny adapters (</a:t>
            </a:r>
            <a:r>
              <a:rPr kumimoji="1" lang="en-US" altLang="zh-CN" sz="2400" b="1" dirty="0"/>
              <a:t>less than 1M </a:t>
            </a:r>
            <a:r>
              <a:rPr kumimoji="1" lang="en-US" altLang="zh-CN" sz="2400" dirty="0"/>
              <a:t>for each) are inserted to pre-trained Transformers.</a:t>
            </a:r>
          </a:p>
          <a:p>
            <a:pPr marL="342900" indent="-342900">
              <a:buFont typeface="Arial" panose="020B0604020202020204" pitchFamily="34" charset="0"/>
              <a:buChar char="•"/>
            </a:pPr>
            <a:r>
              <a:rPr kumimoji="1" lang="en-US" altLang="zh-CN" sz="2400" b="1" dirty="0"/>
              <a:t>Only adapters are updated </a:t>
            </a:r>
            <a:r>
              <a:rPr kumimoji="1" lang="en-US" altLang="zh-CN" sz="2400" dirty="0"/>
              <a:t>during training, most of Transformer parameters are freezing.</a:t>
            </a:r>
            <a:endParaRPr kumimoji="1" lang="zh-CN" altLang="en-US" sz="2400" dirty="0"/>
          </a:p>
        </p:txBody>
      </p:sp>
      <p:pic>
        <p:nvPicPr>
          <p:cNvPr id="19" name="图片 18">
            <a:extLst>
              <a:ext uri="{FF2B5EF4-FFF2-40B4-BE49-F238E27FC236}">
                <a16:creationId xmlns:a16="http://schemas.microsoft.com/office/drawing/2014/main" id="{4640AD83-2217-8049-8E47-E6D747CCE96B}"/>
              </a:ext>
            </a:extLst>
          </p:cNvPr>
          <p:cNvPicPr>
            <a:picLocks noChangeAspect="1"/>
          </p:cNvPicPr>
          <p:nvPr/>
        </p:nvPicPr>
        <p:blipFill>
          <a:blip r:embed="rId6"/>
          <a:stretch>
            <a:fillRect/>
          </a:stretch>
        </p:blipFill>
        <p:spPr>
          <a:xfrm>
            <a:off x="1196279" y="2697335"/>
            <a:ext cx="312233" cy="312233"/>
          </a:xfrm>
          <a:prstGeom prst="rect">
            <a:avLst/>
          </a:prstGeom>
        </p:spPr>
      </p:pic>
      <p:pic>
        <p:nvPicPr>
          <p:cNvPr id="20" name="图片 19">
            <a:extLst>
              <a:ext uri="{FF2B5EF4-FFF2-40B4-BE49-F238E27FC236}">
                <a16:creationId xmlns:a16="http://schemas.microsoft.com/office/drawing/2014/main" id="{FAD5AF39-BFE9-7240-B751-FC77D1AAD152}"/>
              </a:ext>
            </a:extLst>
          </p:cNvPr>
          <p:cNvPicPr>
            <a:picLocks noChangeAspect="1"/>
          </p:cNvPicPr>
          <p:nvPr/>
        </p:nvPicPr>
        <p:blipFill>
          <a:blip r:embed="rId6"/>
          <a:stretch>
            <a:fillRect/>
          </a:stretch>
        </p:blipFill>
        <p:spPr>
          <a:xfrm>
            <a:off x="1201626" y="3248280"/>
            <a:ext cx="312233" cy="312233"/>
          </a:xfrm>
          <a:prstGeom prst="rect">
            <a:avLst/>
          </a:prstGeom>
        </p:spPr>
      </p:pic>
      <p:pic>
        <p:nvPicPr>
          <p:cNvPr id="21" name="图片 20">
            <a:extLst>
              <a:ext uri="{FF2B5EF4-FFF2-40B4-BE49-F238E27FC236}">
                <a16:creationId xmlns:a16="http://schemas.microsoft.com/office/drawing/2014/main" id="{22B155CF-A2A6-A14E-AB17-2232E1D1D767}"/>
              </a:ext>
            </a:extLst>
          </p:cNvPr>
          <p:cNvPicPr>
            <a:picLocks noChangeAspect="1"/>
          </p:cNvPicPr>
          <p:nvPr/>
        </p:nvPicPr>
        <p:blipFill>
          <a:blip r:embed="rId6"/>
          <a:stretch>
            <a:fillRect/>
          </a:stretch>
        </p:blipFill>
        <p:spPr>
          <a:xfrm>
            <a:off x="1209224" y="3799225"/>
            <a:ext cx="312233" cy="312233"/>
          </a:xfrm>
          <a:prstGeom prst="rect">
            <a:avLst/>
          </a:prstGeom>
        </p:spPr>
      </p:pic>
      <p:pic>
        <p:nvPicPr>
          <p:cNvPr id="22" name="图片 21">
            <a:extLst>
              <a:ext uri="{FF2B5EF4-FFF2-40B4-BE49-F238E27FC236}">
                <a16:creationId xmlns:a16="http://schemas.microsoft.com/office/drawing/2014/main" id="{0890F295-60FB-8247-B136-B1D85615052A}"/>
              </a:ext>
            </a:extLst>
          </p:cNvPr>
          <p:cNvPicPr>
            <a:picLocks noChangeAspect="1"/>
          </p:cNvPicPr>
          <p:nvPr/>
        </p:nvPicPr>
        <p:blipFill>
          <a:blip r:embed="rId6"/>
          <a:stretch>
            <a:fillRect/>
          </a:stretch>
        </p:blipFill>
        <p:spPr>
          <a:xfrm>
            <a:off x="1209223" y="4375975"/>
            <a:ext cx="312233" cy="312233"/>
          </a:xfrm>
          <a:prstGeom prst="rect">
            <a:avLst/>
          </a:prstGeom>
        </p:spPr>
      </p:pic>
      <p:pic>
        <p:nvPicPr>
          <p:cNvPr id="24" name="图片 23">
            <a:extLst>
              <a:ext uri="{FF2B5EF4-FFF2-40B4-BE49-F238E27FC236}">
                <a16:creationId xmlns:a16="http://schemas.microsoft.com/office/drawing/2014/main" id="{0326C047-1591-3946-84A0-24C4EA97563F}"/>
              </a:ext>
            </a:extLst>
          </p:cNvPr>
          <p:cNvPicPr>
            <a:picLocks noChangeAspect="1"/>
          </p:cNvPicPr>
          <p:nvPr/>
        </p:nvPicPr>
        <p:blipFill>
          <a:blip r:embed="rId7"/>
          <a:stretch>
            <a:fillRect/>
          </a:stretch>
        </p:blipFill>
        <p:spPr>
          <a:xfrm>
            <a:off x="1154379" y="2065284"/>
            <a:ext cx="367534" cy="367534"/>
          </a:xfrm>
          <a:prstGeom prst="rect">
            <a:avLst/>
          </a:prstGeom>
        </p:spPr>
      </p:pic>
      <p:cxnSp>
        <p:nvCxnSpPr>
          <p:cNvPr id="26" name="直线连接符 25">
            <a:extLst>
              <a:ext uri="{FF2B5EF4-FFF2-40B4-BE49-F238E27FC236}">
                <a16:creationId xmlns:a16="http://schemas.microsoft.com/office/drawing/2014/main" id="{F20E4459-0949-2F48-9297-C93C9BC3D827}"/>
              </a:ext>
            </a:extLst>
          </p:cNvPr>
          <p:cNvCxnSpPr/>
          <p:nvPr/>
        </p:nvCxnSpPr>
        <p:spPr>
          <a:xfrm>
            <a:off x="3098800" y="2065284"/>
            <a:ext cx="1372839" cy="3675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CD83FDEF-8E96-CE4B-90EC-E974C74CF228}"/>
              </a:ext>
            </a:extLst>
          </p:cNvPr>
          <p:cNvCxnSpPr>
            <a:cxnSpLocks/>
          </p:cNvCxnSpPr>
          <p:nvPr/>
        </p:nvCxnSpPr>
        <p:spPr>
          <a:xfrm>
            <a:off x="3098800" y="2432818"/>
            <a:ext cx="670312" cy="1670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70421366-4829-B148-A92B-4E5C8E61B0AB}"/>
              </a:ext>
            </a:extLst>
          </p:cNvPr>
          <p:cNvSpPr>
            <a:spLocks noGrp="1"/>
          </p:cNvSpPr>
          <p:nvPr>
            <p:ph type="sldNum" sz="quarter" idx="4"/>
          </p:nvPr>
        </p:nvSpPr>
        <p:spPr/>
        <p:txBody>
          <a:bodyPr/>
          <a:lstStyle/>
          <a:p>
            <a:fld id="{9FE11B73-A815-BF4E-9B20-19D14749F6B9}" type="slidenum">
              <a:rPr kumimoji="1" lang="zh-CN" altLang="en-US" smtClean="0"/>
              <a:pPr/>
              <a:t>5</a:t>
            </a:fld>
            <a:r>
              <a:rPr kumimoji="1" lang="en-US" altLang="zh-CN"/>
              <a:t>/15</a:t>
            </a:r>
            <a:endParaRPr kumimoji="1" lang="zh-CN" altLang="en-US" dirty="0"/>
          </a:p>
        </p:txBody>
      </p:sp>
    </p:spTree>
    <p:custDataLst>
      <p:tags r:id="rId1"/>
    </p:custDataLst>
    <p:extLst>
      <p:ext uri="{BB962C8B-B14F-4D97-AF65-F5344CB8AC3E}">
        <p14:creationId xmlns:p14="http://schemas.microsoft.com/office/powerpoint/2010/main" val="4394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4"/>
                                        </p:tgtEl>
                                      </p:cBhvr>
                                    </p:animEffect>
                                    <p:animScale>
                                      <p:cBhvr>
                                        <p:cTn id="12" dur="250" autoRev="1" fill="hold"/>
                                        <p:tgtEl>
                                          <p:spTgt spid="2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9"/>
                                        </p:tgtEl>
                                      </p:cBhvr>
                                    </p:animEffect>
                                    <p:animScale>
                                      <p:cBhvr>
                                        <p:cTn id="17" dur="250" autoRev="1" fill="hold"/>
                                        <p:tgtEl>
                                          <p:spTgt spid="19"/>
                                        </p:tgtEl>
                                      </p:cBhvr>
                                      <p:by x="105000" y="105000"/>
                                    </p:animScale>
                                  </p:childTnLst>
                                </p:cTn>
                              </p:par>
                              <p:par>
                                <p:cTn id="18" presetID="26" presetClass="emph" presetSubtype="0" fill="hold" nodeType="withEffect">
                                  <p:stCondLst>
                                    <p:cond delay="0"/>
                                  </p:stCondLst>
                                  <p:childTnLst>
                                    <p:animEffect transition="out" filter="fade">
                                      <p:cBhvr>
                                        <p:cTn id="19" dur="500" tmFilter="0, 0; .2, .5; .8, .5; 1, 0"/>
                                        <p:tgtEl>
                                          <p:spTgt spid="20"/>
                                        </p:tgtEl>
                                      </p:cBhvr>
                                    </p:animEffect>
                                    <p:animScale>
                                      <p:cBhvr>
                                        <p:cTn id="20" dur="250" autoRev="1" fill="hold"/>
                                        <p:tgtEl>
                                          <p:spTgt spid="20"/>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21"/>
                                        </p:tgtEl>
                                      </p:cBhvr>
                                    </p:animEffect>
                                    <p:animScale>
                                      <p:cBhvr>
                                        <p:cTn id="23" dur="250" autoRev="1" fill="hold"/>
                                        <p:tgtEl>
                                          <p:spTgt spid="21"/>
                                        </p:tgtEl>
                                      </p:cBhvr>
                                      <p:by x="105000" y="105000"/>
                                    </p:animScale>
                                  </p:childTnLst>
                                </p:cTn>
                              </p:par>
                              <p:par>
                                <p:cTn id="24" presetID="26" presetClass="emph" presetSubtype="0" fill="hold" nodeType="withEffect">
                                  <p:stCondLst>
                                    <p:cond delay="0"/>
                                  </p:stCondLst>
                                  <p:childTnLst>
                                    <p:animEffect transition="out" filter="fade">
                                      <p:cBhvr>
                                        <p:cTn id="25" dur="500" tmFilter="0, 0; .2, .5; .8, .5; 1, 0"/>
                                        <p:tgtEl>
                                          <p:spTgt spid="22"/>
                                        </p:tgtEl>
                                      </p:cBhvr>
                                    </p:animEffect>
                                    <p:animScale>
                                      <p:cBhvr>
                                        <p:cTn id="26" dur="250" autoRev="1" fill="hold"/>
                                        <p:tgtEl>
                                          <p:spTgt spid="22"/>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11"/>
                                        </p:tgtEl>
                                      </p:cBhvr>
                                    </p:animEffect>
                                    <p:animScale>
                                      <p:cBhvr>
                                        <p:cTn id="31" dur="250" autoRev="1" fill="hold"/>
                                        <p:tgtEl>
                                          <p:spTgt spid="11"/>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13"/>
                                        </p:tgtEl>
                                      </p:cBhvr>
                                    </p:animEffect>
                                    <p:animScale>
                                      <p:cBhvr>
                                        <p:cTn id="34" dur="250" autoRev="1" fill="hold"/>
                                        <p:tgtEl>
                                          <p:spTgt spid="13"/>
                                        </p:tgtEl>
                                      </p:cBhvr>
                                      <p:by x="105000" y="105000"/>
                                    </p:animScale>
                                  </p:childTnLst>
                                </p:cTn>
                              </p:par>
                              <p:par>
                                <p:cTn id="35" presetID="26" presetClass="emph" presetSubtype="0" fill="hold" grpId="0" nodeType="withEffect">
                                  <p:stCondLst>
                                    <p:cond delay="0"/>
                                  </p:stCondLst>
                                  <p:childTnLst>
                                    <p:animEffect transition="out" filter="fade">
                                      <p:cBhvr>
                                        <p:cTn id="36" dur="500" tmFilter="0, 0; .2, .5; .8, .5; 1, 0"/>
                                        <p:tgtEl>
                                          <p:spTgt spid="15"/>
                                        </p:tgtEl>
                                      </p:cBhvr>
                                    </p:animEffect>
                                    <p:animScale>
                                      <p:cBhvr>
                                        <p:cTn id="37" dur="250" autoRev="1" fill="hold"/>
                                        <p:tgtEl>
                                          <p:spTgt spid="15"/>
                                        </p:tgtEl>
                                      </p:cBhvr>
                                      <p:by x="105000" y="105000"/>
                                    </p:animScale>
                                  </p:childTnLst>
                                </p:cTn>
                              </p:par>
                              <p:par>
                                <p:cTn id="38" presetID="26" presetClass="emph" presetSubtype="0" fill="hold" grpId="0" nodeType="withEffect">
                                  <p:stCondLst>
                                    <p:cond delay="0"/>
                                  </p:stCondLst>
                                  <p:childTnLst>
                                    <p:animEffect transition="out" filter="fade">
                                      <p:cBhvr>
                                        <p:cTn id="39" dur="500" tmFilter="0, 0; .2, .5; .8, .5; 1, 0"/>
                                        <p:tgtEl>
                                          <p:spTgt spid="16"/>
                                        </p:tgtEl>
                                      </p:cBhvr>
                                    </p:animEffect>
                                    <p:animScale>
                                      <p:cBhvr>
                                        <p:cTn id="40"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C10B-318F-4A43-9B39-DD8540F18749}"/>
              </a:ext>
            </a:extLst>
          </p:cNvPr>
          <p:cNvSpPr>
            <a:spLocks noGrp="1"/>
          </p:cNvSpPr>
          <p:nvPr>
            <p:ph type="title"/>
          </p:nvPr>
        </p:nvSpPr>
        <p:spPr/>
        <p:txBody>
          <a:bodyPr>
            <a:normAutofit/>
          </a:bodyPr>
          <a:lstStyle/>
          <a:p>
            <a:r>
              <a:rPr kumimoji="1" lang="en-US" altLang="zh-CN" dirty="0"/>
              <a:t>Challenge: Large Adapter Configuration Space</a:t>
            </a:r>
            <a:endParaRPr lang="en-CN" dirty="0"/>
          </a:p>
        </p:txBody>
      </p:sp>
      <p:sp>
        <p:nvSpPr>
          <p:cNvPr id="6" name="内容占位符 5">
            <a:extLst>
              <a:ext uri="{FF2B5EF4-FFF2-40B4-BE49-F238E27FC236}">
                <a16:creationId xmlns:a16="http://schemas.microsoft.com/office/drawing/2014/main" id="{1535D9F0-F185-DA47-ACF6-824A1D844701}"/>
              </a:ext>
            </a:extLst>
          </p:cNvPr>
          <p:cNvSpPr>
            <a:spLocks noGrp="1"/>
          </p:cNvSpPr>
          <p:nvPr>
            <p:ph idx="1"/>
          </p:nvPr>
        </p:nvSpPr>
        <p:spPr>
          <a:xfrm>
            <a:off x="1099731" y="5616723"/>
            <a:ext cx="9992537" cy="924740"/>
          </a:xfrm>
        </p:spPr>
        <p:txBody>
          <a:bodyPr/>
          <a:lstStyle/>
          <a:p>
            <a:pPr marL="0" indent="0">
              <a:buNone/>
            </a:pPr>
            <a:r>
              <a:rPr lang="en-US" altLang="zh-CN" dirty="0"/>
              <a:t>Different adapter configurations (</a:t>
            </a:r>
            <a:r>
              <a:rPr lang="en-US" altLang="zh-CN" u="sng" dirty="0">
                <a:solidFill>
                  <a:schemeClr val="accent1"/>
                </a:solidFill>
              </a:rPr>
              <a:t>depth</a:t>
            </a:r>
            <a:r>
              <a:rPr lang="en-US" altLang="zh-CN" dirty="0"/>
              <a:t>, </a:t>
            </a:r>
            <a:r>
              <a:rPr lang="en-US" altLang="zh-CN" u="sng" dirty="0">
                <a:solidFill>
                  <a:schemeClr val="accent6">
                    <a:lumMod val="75000"/>
                  </a:schemeClr>
                </a:solidFill>
              </a:rPr>
              <a:t>width</a:t>
            </a:r>
            <a:r>
              <a:rPr lang="en-US" altLang="zh-CN" dirty="0"/>
              <a:t>) result in a variety of convergence delays, up to </a:t>
            </a:r>
            <a:r>
              <a:rPr lang="en-US" altLang="zh-CN" dirty="0">
                <a:solidFill>
                  <a:srgbClr val="C00000"/>
                </a:solidFill>
              </a:rPr>
              <a:t>4.7×</a:t>
            </a:r>
            <a:r>
              <a:rPr lang="en-US" altLang="zh-CN" dirty="0"/>
              <a:t> gap.</a:t>
            </a:r>
            <a:endParaRPr lang="zh-CN" altLang="en-US" dirty="0"/>
          </a:p>
        </p:txBody>
      </p:sp>
      <p:grpSp>
        <p:nvGrpSpPr>
          <p:cNvPr id="10" name="组合 9">
            <a:extLst>
              <a:ext uri="{FF2B5EF4-FFF2-40B4-BE49-F238E27FC236}">
                <a16:creationId xmlns:a16="http://schemas.microsoft.com/office/drawing/2014/main" id="{66F2CCF5-1910-AD4B-929D-C3A351A8B307}"/>
              </a:ext>
            </a:extLst>
          </p:cNvPr>
          <p:cNvGrpSpPr/>
          <p:nvPr/>
        </p:nvGrpSpPr>
        <p:grpSpPr>
          <a:xfrm>
            <a:off x="620572" y="1855626"/>
            <a:ext cx="1968500" cy="3147060"/>
            <a:chOff x="5721" y="2066"/>
            <a:chExt cx="3100" cy="4956"/>
          </a:xfrm>
        </p:grpSpPr>
        <p:sp>
          <p:nvSpPr>
            <p:cNvPr id="12" name="圆角矩形 11">
              <a:extLst>
                <a:ext uri="{FF2B5EF4-FFF2-40B4-BE49-F238E27FC236}">
                  <a16:creationId xmlns:a16="http://schemas.microsoft.com/office/drawing/2014/main" id="{43409744-6843-9C4C-A4D6-D7FA0F57A5F6}"/>
                </a:ext>
              </a:extLst>
            </p:cNvPr>
            <p:cNvSpPr/>
            <p:nvPr/>
          </p:nvSpPr>
          <p:spPr>
            <a:xfrm>
              <a:off x="5721" y="2066"/>
              <a:ext cx="3100" cy="4956"/>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a:extLst>
                <a:ext uri="{FF2B5EF4-FFF2-40B4-BE49-F238E27FC236}">
                  <a16:creationId xmlns:a16="http://schemas.microsoft.com/office/drawing/2014/main" id="{52C050BC-3B1D-CD42-926C-EDCCFC7CF59F}"/>
                </a:ext>
              </a:extLst>
            </p:cNvPr>
            <p:cNvSpPr/>
            <p:nvPr/>
          </p:nvSpPr>
          <p:spPr>
            <a:xfrm>
              <a:off x="5974" y="6251"/>
              <a:ext cx="2595" cy="596"/>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Attention</a:t>
              </a:r>
            </a:p>
          </p:txBody>
        </p:sp>
        <p:sp>
          <p:nvSpPr>
            <p:cNvPr id="14" name="圆角矩形 13">
              <a:extLst>
                <a:ext uri="{FF2B5EF4-FFF2-40B4-BE49-F238E27FC236}">
                  <a16:creationId xmlns:a16="http://schemas.microsoft.com/office/drawing/2014/main" id="{84C1E0A5-5658-E847-B689-7F11C5532ABB}"/>
                </a:ext>
              </a:extLst>
            </p:cNvPr>
            <p:cNvSpPr/>
            <p:nvPr/>
          </p:nvSpPr>
          <p:spPr>
            <a:xfrm>
              <a:off x="5974" y="5369"/>
              <a:ext cx="2595" cy="596"/>
            </a:xfrm>
            <a:prstGeom prst="round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Add &amp; Norm</a:t>
              </a:r>
            </a:p>
          </p:txBody>
        </p:sp>
        <p:sp>
          <p:nvSpPr>
            <p:cNvPr id="15" name="圆角矩形 14">
              <a:extLst>
                <a:ext uri="{FF2B5EF4-FFF2-40B4-BE49-F238E27FC236}">
                  <a16:creationId xmlns:a16="http://schemas.microsoft.com/office/drawing/2014/main" id="{2F1D8C70-4223-4248-A38F-8B965B946686}"/>
                </a:ext>
              </a:extLst>
            </p:cNvPr>
            <p:cNvSpPr/>
            <p:nvPr/>
          </p:nvSpPr>
          <p:spPr>
            <a:xfrm>
              <a:off x="5974" y="4488"/>
              <a:ext cx="2595" cy="596"/>
            </a:xfrm>
            <a:prstGeom prst="round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Feed Forward</a:t>
              </a:r>
            </a:p>
          </p:txBody>
        </p:sp>
        <p:sp>
          <p:nvSpPr>
            <p:cNvPr id="16" name="圆角矩形 15">
              <a:extLst>
                <a:ext uri="{FF2B5EF4-FFF2-40B4-BE49-F238E27FC236}">
                  <a16:creationId xmlns:a16="http://schemas.microsoft.com/office/drawing/2014/main" id="{AEF5447F-E731-454F-A876-D801CA480C8E}"/>
                </a:ext>
              </a:extLst>
            </p:cNvPr>
            <p:cNvSpPr/>
            <p:nvPr/>
          </p:nvSpPr>
          <p:spPr>
            <a:xfrm>
              <a:off x="5974" y="3606"/>
              <a:ext cx="2595" cy="597"/>
            </a:xfrm>
            <a:prstGeom prst="round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Add &amp; Norm</a:t>
              </a:r>
            </a:p>
          </p:txBody>
        </p:sp>
        <p:sp>
          <p:nvSpPr>
            <p:cNvPr id="17" name="圆角矩形 16">
              <a:extLst>
                <a:ext uri="{FF2B5EF4-FFF2-40B4-BE49-F238E27FC236}">
                  <a16:creationId xmlns:a16="http://schemas.microsoft.com/office/drawing/2014/main" id="{F85772D6-6F17-974E-AEDE-D0D41ADDB448}"/>
                </a:ext>
              </a:extLst>
            </p:cNvPr>
            <p:cNvSpPr/>
            <p:nvPr/>
          </p:nvSpPr>
          <p:spPr>
            <a:xfrm>
              <a:off x="5973" y="2724"/>
              <a:ext cx="2595" cy="597"/>
            </a:xfrm>
            <a:prstGeom prst="roundRect">
              <a:avLst/>
            </a:prstGeom>
            <a:noFill/>
            <a:ln w="25400" cmpd="sng">
              <a:solidFill>
                <a:schemeClr val="tx1"/>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solidFill>
                    <a:schemeClr val="tx1"/>
                  </a:solidFill>
                  <a:latin typeface="Times New Roman Regular" panose="02020603050405020304" charset="0"/>
                  <a:cs typeface="Times New Roman Regular" panose="02020603050405020304" charset="0"/>
                </a:rPr>
                <a:t>Null</a:t>
              </a:r>
            </a:p>
          </p:txBody>
        </p:sp>
        <p:cxnSp>
          <p:nvCxnSpPr>
            <p:cNvPr id="18" name="直接箭头连接符 20">
              <a:extLst>
                <a:ext uri="{FF2B5EF4-FFF2-40B4-BE49-F238E27FC236}">
                  <a16:creationId xmlns:a16="http://schemas.microsoft.com/office/drawing/2014/main" id="{CAFF2C18-3DBB-2F4A-9DA1-8C64652F25F1}"/>
                </a:ext>
              </a:extLst>
            </p:cNvPr>
            <p:cNvCxnSpPr/>
            <p:nvPr/>
          </p:nvCxnSpPr>
          <p:spPr>
            <a:xfrm flipV="1">
              <a:off x="7272" y="5965"/>
              <a:ext cx="0" cy="286"/>
            </a:xfrm>
            <a:prstGeom prst="straightConnector1">
              <a:avLst/>
            </a:prstGeom>
            <a:ln w="412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21">
              <a:extLst>
                <a:ext uri="{FF2B5EF4-FFF2-40B4-BE49-F238E27FC236}">
                  <a16:creationId xmlns:a16="http://schemas.microsoft.com/office/drawing/2014/main" id="{2A07E5F0-6F9F-D84F-B374-39D29E78BD33}"/>
                </a:ext>
              </a:extLst>
            </p:cNvPr>
            <p:cNvCxnSpPr/>
            <p:nvPr/>
          </p:nvCxnSpPr>
          <p:spPr>
            <a:xfrm flipV="1">
              <a:off x="7271" y="5051"/>
              <a:ext cx="0" cy="286"/>
            </a:xfrm>
            <a:prstGeom prst="straightConnector1">
              <a:avLst/>
            </a:prstGeom>
            <a:ln w="412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22">
              <a:extLst>
                <a:ext uri="{FF2B5EF4-FFF2-40B4-BE49-F238E27FC236}">
                  <a16:creationId xmlns:a16="http://schemas.microsoft.com/office/drawing/2014/main" id="{D7B42343-6C54-6E46-9926-C0C12B8233C9}"/>
                </a:ext>
              </a:extLst>
            </p:cNvPr>
            <p:cNvCxnSpPr/>
            <p:nvPr/>
          </p:nvCxnSpPr>
          <p:spPr>
            <a:xfrm flipV="1">
              <a:off x="7272" y="4202"/>
              <a:ext cx="0" cy="286"/>
            </a:xfrm>
            <a:prstGeom prst="straightConnector1">
              <a:avLst/>
            </a:prstGeom>
            <a:ln w="412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E5C5ED2-772E-5641-8A01-10E34694A86C}"/>
                </a:ext>
              </a:extLst>
            </p:cNvPr>
            <p:cNvSpPr txBox="1"/>
            <p:nvPr/>
          </p:nvSpPr>
          <p:spPr>
            <a:xfrm>
              <a:off x="6149" y="2074"/>
              <a:ext cx="2242" cy="580"/>
            </a:xfrm>
            <a:prstGeom prst="rect">
              <a:avLst/>
            </a:prstGeom>
            <a:noFill/>
          </p:spPr>
          <p:txBody>
            <a:bodyPr wrap="square" rtlCol="0">
              <a:spAutoFit/>
            </a:bodyPr>
            <a:lstStyle/>
            <a:p>
              <a:pPr algn="ctr"/>
              <a:r>
                <a:rPr lang="en-US" altLang="zh-CN">
                  <a:latin typeface="Times New Roman Regular" panose="02020603050405020304" charset="0"/>
                  <a:cs typeface="Times New Roman Regular" panose="02020603050405020304" charset="0"/>
                </a:rPr>
                <a:t>Transformer</a:t>
              </a:r>
            </a:p>
          </p:txBody>
        </p:sp>
      </p:grpSp>
      <p:grpSp>
        <p:nvGrpSpPr>
          <p:cNvPr id="23" name="组合 22">
            <a:extLst>
              <a:ext uri="{FF2B5EF4-FFF2-40B4-BE49-F238E27FC236}">
                <a16:creationId xmlns:a16="http://schemas.microsoft.com/office/drawing/2014/main" id="{8B58A825-016F-C54B-A3A6-5811A3C9BC8F}"/>
              </a:ext>
            </a:extLst>
          </p:cNvPr>
          <p:cNvGrpSpPr/>
          <p:nvPr/>
        </p:nvGrpSpPr>
        <p:grpSpPr>
          <a:xfrm>
            <a:off x="2860852" y="1855470"/>
            <a:ext cx="1968500" cy="3147060"/>
            <a:chOff x="5721" y="2066"/>
            <a:chExt cx="3100" cy="4956"/>
          </a:xfrm>
        </p:grpSpPr>
        <p:sp>
          <p:nvSpPr>
            <p:cNvPr id="24" name="圆角矩形 23">
              <a:extLst>
                <a:ext uri="{FF2B5EF4-FFF2-40B4-BE49-F238E27FC236}">
                  <a16:creationId xmlns:a16="http://schemas.microsoft.com/office/drawing/2014/main" id="{CCD795BC-F442-FC4F-90BD-0A07E0C3D965}"/>
                </a:ext>
              </a:extLst>
            </p:cNvPr>
            <p:cNvSpPr/>
            <p:nvPr/>
          </p:nvSpPr>
          <p:spPr>
            <a:xfrm>
              <a:off x="5721" y="2066"/>
              <a:ext cx="3100" cy="4956"/>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a:extLst>
                <a:ext uri="{FF2B5EF4-FFF2-40B4-BE49-F238E27FC236}">
                  <a16:creationId xmlns:a16="http://schemas.microsoft.com/office/drawing/2014/main" id="{DAD27503-3AC1-794F-9A53-65701E0650B4}"/>
                </a:ext>
              </a:extLst>
            </p:cNvPr>
            <p:cNvSpPr/>
            <p:nvPr/>
          </p:nvSpPr>
          <p:spPr>
            <a:xfrm>
              <a:off x="5974" y="6251"/>
              <a:ext cx="2595" cy="596"/>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Attention</a:t>
              </a:r>
            </a:p>
          </p:txBody>
        </p:sp>
        <p:sp>
          <p:nvSpPr>
            <p:cNvPr id="26" name="圆角矩形 25">
              <a:extLst>
                <a:ext uri="{FF2B5EF4-FFF2-40B4-BE49-F238E27FC236}">
                  <a16:creationId xmlns:a16="http://schemas.microsoft.com/office/drawing/2014/main" id="{7E8F8663-D162-E04D-A4DD-864E3812961B}"/>
                </a:ext>
              </a:extLst>
            </p:cNvPr>
            <p:cNvSpPr/>
            <p:nvPr/>
          </p:nvSpPr>
          <p:spPr>
            <a:xfrm>
              <a:off x="5974" y="5369"/>
              <a:ext cx="2595" cy="596"/>
            </a:xfrm>
            <a:prstGeom prst="round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Add &amp; Norm</a:t>
              </a:r>
            </a:p>
          </p:txBody>
        </p:sp>
        <p:sp>
          <p:nvSpPr>
            <p:cNvPr id="27" name="圆角矩形 26">
              <a:extLst>
                <a:ext uri="{FF2B5EF4-FFF2-40B4-BE49-F238E27FC236}">
                  <a16:creationId xmlns:a16="http://schemas.microsoft.com/office/drawing/2014/main" id="{39A8EEDA-1D97-D647-83DC-9D51C3682249}"/>
                </a:ext>
              </a:extLst>
            </p:cNvPr>
            <p:cNvSpPr/>
            <p:nvPr/>
          </p:nvSpPr>
          <p:spPr>
            <a:xfrm>
              <a:off x="5974" y="4488"/>
              <a:ext cx="2595" cy="596"/>
            </a:xfrm>
            <a:prstGeom prst="round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Feed Forward</a:t>
              </a:r>
            </a:p>
          </p:txBody>
        </p:sp>
        <p:sp>
          <p:nvSpPr>
            <p:cNvPr id="28" name="圆角矩形 27">
              <a:extLst>
                <a:ext uri="{FF2B5EF4-FFF2-40B4-BE49-F238E27FC236}">
                  <a16:creationId xmlns:a16="http://schemas.microsoft.com/office/drawing/2014/main" id="{7D6EDE3A-C0B7-C644-8206-B717BBB6E57B}"/>
                </a:ext>
              </a:extLst>
            </p:cNvPr>
            <p:cNvSpPr/>
            <p:nvPr/>
          </p:nvSpPr>
          <p:spPr>
            <a:xfrm>
              <a:off x="5974" y="3606"/>
              <a:ext cx="2595" cy="597"/>
            </a:xfrm>
            <a:prstGeom prst="round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Add &amp; Norm</a:t>
              </a:r>
            </a:p>
          </p:txBody>
        </p:sp>
        <p:sp>
          <p:nvSpPr>
            <p:cNvPr id="29" name="圆角矩形 28">
              <a:extLst>
                <a:ext uri="{FF2B5EF4-FFF2-40B4-BE49-F238E27FC236}">
                  <a16:creationId xmlns:a16="http://schemas.microsoft.com/office/drawing/2014/main" id="{5A3D25B5-EE49-DB44-B447-BB661203CB7C}"/>
                </a:ext>
              </a:extLst>
            </p:cNvPr>
            <p:cNvSpPr/>
            <p:nvPr/>
          </p:nvSpPr>
          <p:spPr>
            <a:xfrm>
              <a:off x="5973" y="2724"/>
              <a:ext cx="2595" cy="597"/>
            </a:xfrm>
            <a:prstGeom prst="roundRect">
              <a:avLst/>
            </a:prstGeom>
            <a:solidFill>
              <a:schemeClr val="accent4">
                <a:lumMod val="20000"/>
                <a:lumOff val="80000"/>
              </a:schemeClr>
            </a:solidFill>
            <a:ln w="25400" cmpd="sng">
              <a:solidFill>
                <a:schemeClr val="tx1"/>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Adapter</a:t>
              </a:r>
            </a:p>
          </p:txBody>
        </p:sp>
        <p:cxnSp>
          <p:nvCxnSpPr>
            <p:cNvPr id="30" name="直接箭头连接符 20">
              <a:extLst>
                <a:ext uri="{FF2B5EF4-FFF2-40B4-BE49-F238E27FC236}">
                  <a16:creationId xmlns:a16="http://schemas.microsoft.com/office/drawing/2014/main" id="{D4B5EB30-8F1F-7C4F-BB41-91DBCBB2CF65}"/>
                </a:ext>
              </a:extLst>
            </p:cNvPr>
            <p:cNvCxnSpPr/>
            <p:nvPr/>
          </p:nvCxnSpPr>
          <p:spPr>
            <a:xfrm flipV="1">
              <a:off x="7272" y="5965"/>
              <a:ext cx="0" cy="286"/>
            </a:xfrm>
            <a:prstGeom prst="straightConnector1">
              <a:avLst/>
            </a:prstGeom>
            <a:ln w="412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21">
              <a:extLst>
                <a:ext uri="{FF2B5EF4-FFF2-40B4-BE49-F238E27FC236}">
                  <a16:creationId xmlns:a16="http://schemas.microsoft.com/office/drawing/2014/main" id="{A3D6E0D1-EC4B-8144-B835-5DC75EDD557E}"/>
                </a:ext>
              </a:extLst>
            </p:cNvPr>
            <p:cNvCxnSpPr/>
            <p:nvPr/>
          </p:nvCxnSpPr>
          <p:spPr>
            <a:xfrm flipV="1">
              <a:off x="7271" y="5051"/>
              <a:ext cx="0" cy="286"/>
            </a:xfrm>
            <a:prstGeom prst="straightConnector1">
              <a:avLst/>
            </a:prstGeom>
            <a:ln w="412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22">
              <a:extLst>
                <a:ext uri="{FF2B5EF4-FFF2-40B4-BE49-F238E27FC236}">
                  <a16:creationId xmlns:a16="http://schemas.microsoft.com/office/drawing/2014/main" id="{98DBF511-1B04-2246-8988-C8677CD1B85B}"/>
                </a:ext>
              </a:extLst>
            </p:cNvPr>
            <p:cNvCxnSpPr/>
            <p:nvPr/>
          </p:nvCxnSpPr>
          <p:spPr>
            <a:xfrm flipV="1">
              <a:off x="7272" y="4202"/>
              <a:ext cx="0" cy="286"/>
            </a:xfrm>
            <a:prstGeom prst="straightConnector1">
              <a:avLst/>
            </a:prstGeom>
            <a:ln w="412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23">
              <a:extLst>
                <a:ext uri="{FF2B5EF4-FFF2-40B4-BE49-F238E27FC236}">
                  <a16:creationId xmlns:a16="http://schemas.microsoft.com/office/drawing/2014/main" id="{6B58B6C0-5ADC-4144-A920-016E7DA36DD0}"/>
                </a:ext>
              </a:extLst>
            </p:cNvPr>
            <p:cNvCxnSpPr/>
            <p:nvPr/>
          </p:nvCxnSpPr>
          <p:spPr>
            <a:xfrm flipV="1">
              <a:off x="7271" y="3291"/>
              <a:ext cx="0" cy="286"/>
            </a:xfrm>
            <a:prstGeom prst="straightConnector1">
              <a:avLst/>
            </a:prstGeom>
            <a:ln w="412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EB18391-5BA3-0844-91FD-B41558C189D3}"/>
                </a:ext>
              </a:extLst>
            </p:cNvPr>
            <p:cNvSpPr txBox="1"/>
            <p:nvPr/>
          </p:nvSpPr>
          <p:spPr>
            <a:xfrm>
              <a:off x="6149" y="2074"/>
              <a:ext cx="2242" cy="580"/>
            </a:xfrm>
            <a:prstGeom prst="rect">
              <a:avLst/>
            </a:prstGeom>
            <a:noFill/>
          </p:spPr>
          <p:txBody>
            <a:bodyPr wrap="square" rtlCol="0">
              <a:spAutoFit/>
            </a:bodyPr>
            <a:lstStyle/>
            <a:p>
              <a:pPr algn="ctr"/>
              <a:r>
                <a:rPr lang="en-US" altLang="zh-CN">
                  <a:latin typeface="Times New Roman Regular" panose="02020603050405020304" charset="0"/>
                  <a:cs typeface="Times New Roman Regular" panose="02020603050405020304" charset="0"/>
                </a:rPr>
                <a:t>Transformer</a:t>
              </a:r>
            </a:p>
          </p:txBody>
        </p:sp>
      </p:grpSp>
      <p:grpSp>
        <p:nvGrpSpPr>
          <p:cNvPr id="35" name="组合 34">
            <a:extLst>
              <a:ext uri="{FF2B5EF4-FFF2-40B4-BE49-F238E27FC236}">
                <a16:creationId xmlns:a16="http://schemas.microsoft.com/office/drawing/2014/main" id="{09CF0701-010D-E746-9575-7E54718AA824}"/>
              </a:ext>
            </a:extLst>
          </p:cNvPr>
          <p:cNvGrpSpPr/>
          <p:nvPr/>
        </p:nvGrpSpPr>
        <p:grpSpPr>
          <a:xfrm>
            <a:off x="5149148" y="1855470"/>
            <a:ext cx="1968500" cy="3147060"/>
            <a:chOff x="5721" y="2066"/>
            <a:chExt cx="3100" cy="4956"/>
          </a:xfrm>
        </p:grpSpPr>
        <p:sp>
          <p:nvSpPr>
            <p:cNvPr id="36" name="圆角矩形 35">
              <a:extLst>
                <a:ext uri="{FF2B5EF4-FFF2-40B4-BE49-F238E27FC236}">
                  <a16:creationId xmlns:a16="http://schemas.microsoft.com/office/drawing/2014/main" id="{1DBEE0FE-B80D-CF49-A7FC-B9C5C7F2AF6F}"/>
                </a:ext>
              </a:extLst>
            </p:cNvPr>
            <p:cNvSpPr/>
            <p:nvPr/>
          </p:nvSpPr>
          <p:spPr>
            <a:xfrm>
              <a:off x="5721" y="2066"/>
              <a:ext cx="3100" cy="4956"/>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a:extLst>
                <a:ext uri="{FF2B5EF4-FFF2-40B4-BE49-F238E27FC236}">
                  <a16:creationId xmlns:a16="http://schemas.microsoft.com/office/drawing/2014/main" id="{3F7F62B5-1F61-7645-873A-A6926D7E397E}"/>
                </a:ext>
              </a:extLst>
            </p:cNvPr>
            <p:cNvSpPr/>
            <p:nvPr/>
          </p:nvSpPr>
          <p:spPr>
            <a:xfrm>
              <a:off x="5974" y="6251"/>
              <a:ext cx="2595" cy="596"/>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Attention</a:t>
              </a:r>
            </a:p>
          </p:txBody>
        </p:sp>
        <p:sp>
          <p:nvSpPr>
            <p:cNvPr id="38" name="圆角矩形 37">
              <a:extLst>
                <a:ext uri="{FF2B5EF4-FFF2-40B4-BE49-F238E27FC236}">
                  <a16:creationId xmlns:a16="http://schemas.microsoft.com/office/drawing/2014/main" id="{4D6EFC1D-5CCE-4B47-BE2E-D2CA44C06046}"/>
                </a:ext>
              </a:extLst>
            </p:cNvPr>
            <p:cNvSpPr/>
            <p:nvPr/>
          </p:nvSpPr>
          <p:spPr>
            <a:xfrm>
              <a:off x="5974" y="5369"/>
              <a:ext cx="2595" cy="596"/>
            </a:xfrm>
            <a:prstGeom prst="round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Add &amp; Norm</a:t>
              </a:r>
            </a:p>
          </p:txBody>
        </p:sp>
        <p:sp>
          <p:nvSpPr>
            <p:cNvPr id="39" name="圆角矩形 38">
              <a:extLst>
                <a:ext uri="{FF2B5EF4-FFF2-40B4-BE49-F238E27FC236}">
                  <a16:creationId xmlns:a16="http://schemas.microsoft.com/office/drawing/2014/main" id="{991AFD8B-49F8-8C4E-B8DB-E5E981AD35DE}"/>
                </a:ext>
              </a:extLst>
            </p:cNvPr>
            <p:cNvSpPr/>
            <p:nvPr/>
          </p:nvSpPr>
          <p:spPr>
            <a:xfrm>
              <a:off x="5974" y="4488"/>
              <a:ext cx="2595" cy="596"/>
            </a:xfrm>
            <a:prstGeom prst="round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Feed Forward</a:t>
              </a:r>
            </a:p>
          </p:txBody>
        </p:sp>
        <p:sp>
          <p:nvSpPr>
            <p:cNvPr id="40" name="圆角矩形 39">
              <a:extLst>
                <a:ext uri="{FF2B5EF4-FFF2-40B4-BE49-F238E27FC236}">
                  <a16:creationId xmlns:a16="http://schemas.microsoft.com/office/drawing/2014/main" id="{0FA1BB21-34CC-B149-8B49-0721C8B4BA44}"/>
                </a:ext>
              </a:extLst>
            </p:cNvPr>
            <p:cNvSpPr/>
            <p:nvPr/>
          </p:nvSpPr>
          <p:spPr>
            <a:xfrm>
              <a:off x="5974" y="3606"/>
              <a:ext cx="2595" cy="597"/>
            </a:xfrm>
            <a:prstGeom prst="round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latin typeface="Times New Roman Regular" panose="02020603050405020304" charset="0"/>
                  <a:cs typeface="Times New Roman Regular" panose="02020603050405020304" charset="0"/>
                </a:rPr>
                <a:t>Add &amp; Norm</a:t>
              </a:r>
            </a:p>
          </p:txBody>
        </p:sp>
        <p:sp>
          <p:nvSpPr>
            <p:cNvPr id="41" name="圆角矩形 40">
              <a:extLst>
                <a:ext uri="{FF2B5EF4-FFF2-40B4-BE49-F238E27FC236}">
                  <a16:creationId xmlns:a16="http://schemas.microsoft.com/office/drawing/2014/main" id="{C009C4B3-D96E-4241-8C38-9895CF8376DD}"/>
                </a:ext>
              </a:extLst>
            </p:cNvPr>
            <p:cNvSpPr/>
            <p:nvPr/>
          </p:nvSpPr>
          <p:spPr>
            <a:xfrm>
              <a:off x="5973" y="2724"/>
              <a:ext cx="2595" cy="597"/>
            </a:xfrm>
            <a:prstGeom prst="roundRect">
              <a:avLst/>
            </a:prstGeom>
            <a:solidFill>
              <a:schemeClr val="accent4">
                <a:lumMod val="20000"/>
                <a:lumOff val="80000"/>
              </a:schemeClr>
            </a:solidFill>
            <a:ln w="25400" cmpd="sng">
              <a:solidFill>
                <a:schemeClr val="tx1"/>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a:solidFill>
                    <a:schemeClr val="tx1"/>
                  </a:solidFill>
                  <a:latin typeface="Times New Roman Regular" panose="02020603050405020304" charset="0"/>
                  <a:cs typeface="Times New Roman Regular" panose="02020603050405020304" charset="0"/>
                </a:rPr>
                <a:t>Adapter</a:t>
              </a:r>
            </a:p>
          </p:txBody>
        </p:sp>
        <p:cxnSp>
          <p:nvCxnSpPr>
            <p:cNvPr id="42" name="直接箭头连接符 20">
              <a:extLst>
                <a:ext uri="{FF2B5EF4-FFF2-40B4-BE49-F238E27FC236}">
                  <a16:creationId xmlns:a16="http://schemas.microsoft.com/office/drawing/2014/main" id="{5FAC1411-35C8-B14D-AEAA-1D6E99DE5FA6}"/>
                </a:ext>
              </a:extLst>
            </p:cNvPr>
            <p:cNvCxnSpPr/>
            <p:nvPr/>
          </p:nvCxnSpPr>
          <p:spPr>
            <a:xfrm flipV="1">
              <a:off x="7272" y="5965"/>
              <a:ext cx="0" cy="286"/>
            </a:xfrm>
            <a:prstGeom prst="straightConnector1">
              <a:avLst/>
            </a:prstGeom>
            <a:ln w="412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21">
              <a:extLst>
                <a:ext uri="{FF2B5EF4-FFF2-40B4-BE49-F238E27FC236}">
                  <a16:creationId xmlns:a16="http://schemas.microsoft.com/office/drawing/2014/main" id="{395DE98E-5DB5-6241-8B8A-39D593961987}"/>
                </a:ext>
              </a:extLst>
            </p:cNvPr>
            <p:cNvCxnSpPr/>
            <p:nvPr/>
          </p:nvCxnSpPr>
          <p:spPr>
            <a:xfrm flipV="1">
              <a:off x="7271" y="5051"/>
              <a:ext cx="0" cy="286"/>
            </a:xfrm>
            <a:prstGeom prst="straightConnector1">
              <a:avLst/>
            </a:prstGeom>
            <a:ln w="412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22">
              <a:extLst>
                <a:ext uri="{FF2B5EF4-FFF2-40B4-BE49-F238E27FC236}">
                  <a16:creationId xmlns:a16="http://schemas.microsoft.com/office/drawing/2014/main" id="{08B5D9B9-BC9F-B048-B317-057DF82A514E}"/>
                </a:ext>
              </a:extLst>
            </p:cNvPr>
            <p:cNvCxnSpPr/>
            <p:nvPr/>
          </p:nvCxnSpPr>
          <p:spPr>
            <a:xfrm flipV="1">
              <a:off x="7272" y="4202"/>
              <a:ext cx="0" cy="286"/>
            </a:xfrm>
            <a:prstGeom prst="straightConnector1">
              <a:avLst/>
            </a:prstGeom>
            <a:ln w="412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23">
              <a:extLst>
                <a:ext uri="{FF2B5EF4-FFF2-40B4-BE49-F238E27FC236}">
                  <a16:creationId xmlns:a16="http://schemas.microsoft.com/office/drawing/2014/main" id="{D3E34EFA-3BAF-3A4B-B907-8A2B2017E1DA}"/>
                </a:ext>
              </a:extLst>
            </p:cNvPr>
            <p:cNvCxnSpPr/>
            <p:nvPr/>
          </p:nvCxnSpPr>
          <p:spPr>
            <a:xfrm flipV="1">
              <a:off x="7271" y="3291"/>
              <a:ext cx="0" cy="286"/>
            </a:xfrm>
            <a:prstGeom prst="straightConnector1">
              <a:avLst/>
            </a:prstGeom>
            <a:ln w="41275"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EEA5BD19-3AE9-EE4F-B2B2-D51236F70AFE}"/>
                </a:ext>
              </a:extLst>
            </p:cNvPr>
            <p:cNvSpPr txBox="1"/>
            <p:nvPr/>
          </p:nvSpPr>
          <p:spPr>
            <a:xfrm>
              <a:off x="6149" y="2074"/>
              <a:ext cx="2242" cy="580"/>
            </a:xfrm>
            <a:prstGeom prst="rect">
              <a:avLst/>
            </a:prstGeom>
            <a:noFill/>
          </p:spPr>
          <p:txBody>
            <a:bodyPr wrap="square" rtlCol="0">
              <a:spAutoFit/>
            </a:bodyPr>
            <a:lstStyle/>
            <a:p>
              <a:pPr algn="ctr"/>
              <a:r>
                <a:rPr lang="en-US" altLang="zh-CN">
                  <a:latin typeface="Times New Roman Regular" panose="02020603050405020304" charset="0"/>
                  <a:cs typeface="Times New Roman Regular" panose="02020603050405020304" charset="0"/>
                </a:rPr>
                <a:t>Transformer</a:t>
              </a:r>
            </a:p>
          </p:txBody>
        </p:sp>
      </p:grpSp>
      <p:sp>
        <p:nvSpPr>
          <p:cNvPr id="7" name="文本框 6">
            <a:extLst>
              <a:ext uri="{FF2B5EF4-FFF2-40B4-BE49-F238E27FC236}">
                <a16:creationId xmlns:a16="http://schemas.microsoft.com/office/drawing/2014/main" id="{2A47603E-DC11-3242-BC16-D96E5F53E546}"/>
              </a:ext>
            </a:extLst>
          </p:cNvPr>
          <p:cNvSpPr txBox="1"/>
          <p:nvPr/>
        </p:nvSpPr>
        <p:spPr>
          <a:xfrm>
            <a:off x="1176377" y="5051595"/>
            <a:ext cx="855619" cy="369332"/>
          </a:xfrm>
          <a:prstGeom prst="rect">
            <a:avLst/>
          </a:prstGeom>
          <a:noFill/>
        </p:spPr>
        <p:txBody>
          <a:bodyPr wrap="none" rtlCol="0">
            <a:spAutoFit/>
          </a:bodyPr>
          <a:lstStyle/>
          <a:p>
            <a:r>
              <a:rPr kumimoji="1" lang="en-US" altLang="zh-CN" dirty="0"/>
              <a:t>Layer 0</a:t>
            </a:r>
            <a:endParaRPr kumimoji="1" lang="zh-CN" altLang="en-US" dirty="0"/>
          </a:p>
        </p:txBody>
      </p:sp>
      <p:sp>
        <p:nvSpPr>
          <p:cNvPr id="47" name="文本框 46">
            <a:extLst>
              <a:ext uri="{FF2B5EF4-FFF2-40B4-BE49-F238E27FC236}">
                <a16:creationId xmlns:a16="http://schemas.microsoft.com/office/drawing/2014/main" id="{33FB480C-5EAB-464C-9409-A95D219E3F3F}"/>
              </a:ext>
            </a:extLst>
          </p:cNvPr>
          <p:cNvSpPr txBox="1"/>
          <p:nvPr/>
        </p:nvSpPr>
        <p:spPr>
          <a:xfrm>
            <a:off x="3416657" y="5007094"/>
            <a:ext cx="791499" cy="369332"/>
          </a:xfrm>
          <a:prstGeom prst="rect">
            <a:avLst/>
          </a:prstGeom>
          <a:noFill/>
        </p:spPr>
        <p:txBody>
          <a:bodyPr wrap="none" rtlCol="0">
            <a:spAutoFit/>
          </a:bodyPr>
          <a:lstStyle/>
          <a:p>
            <a:r>
              <a:rPr kumimoji="1" lang="en-US" altLang="zh-CN" dirty="0"/>
              <a:t>Layer </a:t>
            </a:r>
            <a:r>
              <a:rPr kumimoji="1" lang="en-US" altLang="zh-CN" dirty="0" err="1"/>
              <a:t>i</a:t>
            </a:r>
            <a:endParaRPr kumimoji="1" lang="zh-CN" altLang="en-US" dirty="0"/>
          </a:p>
        </p:txBody>
      </p:sp>
      <p:sp>
        <p:nvSpPr>
          <p:cNvPr id="48" name="文本框 47">
            <a:extLst>
              <a:ext uri="{FF2B5EF4-FFF2-40B4-BE49-F238E27FC236}">
                <a16:creationId xmlns:a16="http://schemas.microsoft.com/office/drawing/2014/main" id="{3FCBBF05-9B83-E648-8573-0D1775F217F2}"/>
              </a:ext>
            </a:extLst>
          </p:cNvPr>
          <p:cNvSpPr txBox="1"/>
          <p:nvPr/>
        </p:nvSpPr>
        <p:spPr>
          <a:xfrm>
            <a:off x="5737013" y="5046980"/>
            <a:ext cx="972639" cy="369332"/>
          </a:xfrm>
          <a:prstGeom prst="rect">
            <a:avLst/>
          </a:prstGeom>
          <a:noFill/>
        </p:spPr>
        <p:txBody>
          <a:bodyPr wrap="none" rtlCol="0">
            <a:spAutoFit/>
          </a:bodyPr>
          <a:lstStyle/>
          <a:p>
            <a:r>
              <a:rPr kumimoji="1" lang="en-US" altLang="zh-CN" dirty="0"/>
              <a:t>Layer 11</a:t>
            </a:r>
            <a:endParaRPr kumimoji="1" lang="zh-CN" altLang="en-US" dirty="0"/>
          </a:p>
        </p:txBody>
      </p:sp>
      <p:pic>
        <p:nvPicPr>
          <p:cNvPr id="51" name="图片 50">
            <a:extLst>
              <a:ext uri="{FF2B5EF4-FFF2-40B4-BE49-F238E27FC236}">
                <a16:creationId xmlns:a16="http://schemas.microsoft.com/office/drawing/2014/main" id="{965FD414-2DAC-6646-8CE7-7D9B831511F4}"/>
              </a:ext>
            </a:extLst>
          </p:cNvPr>
          <p:cNvPicPr>
            <a:picLocks noChangeAspect="1"/>
          </p:cNvPicPr>
          <p:nvPr/>
        </p:nvPicPr>
        <p:blipFill>
          <a:blip r:embed="rId4"/>
          <a:stretch>
            <a:fillRect/>
          </a:stretch>
        </p:blipFill>
        <p:spPr>
          <a:xfrm>
            <a:off x="460552" y="2866800"/>
            <a:ext cx="312233" cy="312233"/>
          </a:xfrm>
          <a:prstGeom prst="rect">
            <a:avLst/>
          </a:prstGeom>
        </p:spPr>
      </p:pic>
      <p:pic>
        <p:nvPicPr>
          <p:cNvPr id="52" name="图片 51">
            <a:extLst>
              <a:ext uri="{FF2B5EF4-FFF2-40B4-BE49-F238E27FC236}">
                <a16:creationId xmlns:a16="http://schemas.microsoft.com/office/drawing/2014/main" id="{0333591A-B5AB-A94E-A84C-0E4EE8111AF9}"/>
              </a:ext>
            </a:extLst>
          </p:cNvPr>
          <p:cNvPicPr>
            <a:picLocks noChangeAspect="1"/>
          </p:cNvPicPr>
          <p:nvPr/>
        </p:nvPicPr>
        <p:blipFill>
          <a:blip r:embed="rId4"/>
          <a:stretch>
            <a:fillRect/>
          </a:stretch>
        </p:blipFill>
        <p:spPr>
          <a:xfrm>
            <a:off x="2708639" y="2880389"/>
            <a:ext cx="312233" cy="312233"/>
          </a:xfrm>
          <a:prstGeom prst="rect">
            <a:avLst/>
          </a:prstGeom>
        </p:spPr>
      </p:pic>
      <p:pic>
        <p:nvPicPr>
          <p:cNvPr id="53" name="图片 52">
            <a:extLst>
              <a:ext uri="{FF2B5EF4-FFF2-40B4-BE49-F238E27FC236}">
                <a16:creationId xmlns:a16="http://schemas.microsoft.com/office/drawing/2014/main" id="{D83D56C8-E5BB-5642-BCBE-A6C077FA4A22}"/>
              </a:ext>
            </a:extLst>
          </p:cNvPr>
          <p:cNvPicPr>
            <a:picLocks noChangeAspect="1"/>
          </p:cNvPicPr>
          <p:nvPr/>
        </p:nvPicPr>
        <p:blipFill>
          <a:blip r:embed="rId4"/>
          <a:stretch>
            <a:fillRect/>
          </a:stretch>
        </p:blipFill>
        <p:spPr>
          <a:xfrm>
            <a:off x="5016143" y="2882622"/>
            <a:ext cx="312233" cy="312233"/>
          </a:xfrm>
          <a:prstGeom prst="rect">
            <a:avLst/>
          </a:prstGeom>
        </p:spPr>
      </p:pic>
      <p:pic>
        <p:nvPicPr>
          <p:cNvPr id="54" name="图片 53">
            <a:extLst>
              <a:ext uri="{FF2B5EF4-FFF2-40B4-BE49-F238E27FC236}">
                <a16:creationId xmlns:a16="http://schemas.microsoft.com/office/drawing/2014/main" id="{F5FCF2D2-DA92-5348-AA77-88304A4A3E87}"/>
              </a:ext>
            </a:extLst>
          </p:cNvPr>
          <p:cNvPicPr>
            <a:picLocks noChangeAspect="1"/>
          </p:cNvPicPr>
          <p:nvPr/>
        </p:nvPicPr>
        <p:blipFill>
          <a:blip r:embed="rId4"/>
          <a:stretch>
            <a:fillRect/>
          </a:stretch>
        </p:blipFill>
        <p:spPr>
          <a:xfrm>
            <a:off x="458031" y="3426553"/>
            <a:ext cx="312233" cy="312233"/>
          </a:xfrm>
          <a:prstGeom prst="rect">
            <a:avLst/>
          </a:prstGeom>
        </p:spPr>
      </p:pic>
      <p:pic>
        <p:nvPicPr>
          <p:cNvPr id="55" name="图片 54">
            <a:extLst>
              <a:ext uri="{FF2B5EF4-FFF2-40B4-BE49-F238E27FC236}">
                <a16:creationId xmlns:a16="http://schemas.microsoft.com/office/drawing/2014/main" id="{871C8DF2-19C5-1349-B7A8-0D20A892F611}"/>
              </a:ext>
            </a:extLst>
          </p:cNvPr>
          <p:cNvPicPr>
            <a:picLocks noChangeAspect="1"/>
          </p:cNvPicPr>
          <p:nvPr/>
        </p:nvPicPr>
        <p:blipFill>
          <a:blip r:embed="rId4"/>
          <a:stretch>
            <a:fillRect/>
          </a:stretch>
        </p:blipFill>
        <p:spPr>
          <a:xfrm>
            <a:off x="2708639" y="3432075"/>
            <a:ext cx="312233" cy="312233"/>
          </a:xfrm>
          <a:prstGeom prst="rect">
            <a:avLst/>
          </a:prstGeom>
        </p:spPr>
      </p:pic>
      <p:pic>
        <p:nvPicPr>
          <p:cNvPr id="56" name="图片 55">
            <a:extLst>
              <a:ext uri="{FF2B5EF4-FFF2-40B4-BE49-F238E27FC236}">
                <a16:creationId xmlns:a16="http://schemas.microsoft.com/office/drawing/2014/main" id="{DBF230F7-027B-1244-84C2-73C72470D2F0}"/>
              </a:ext>
            </a:extLst>
          </p:cNvPr>
          <p:cNvPicPr>
            <a:picLocks noChangeAspect="1"/>
          </p:cNvPicPr>
          <p:nvPr/>
        </p:nvPicPr>
        <p:blipFill>
          <a:blip r:embed="rId4"/>
          <a:stretch>
            <a:fillRect/>
          </a:stretch>
        </p:blipFill>
        <p:spPr>
          <a:xfrm>
            <a:off x="5000675" y="3446639"/>
            <a:ext cx="312233" cy="312233"/>
          </a:xfrm>
          <a:prstGeom prst="rect">
            <a:avLst/>
          </a:prstGeom>
        </p:spPr>
      </p:pic>
      <p:pic>
        <p:nvPicPr>
          <p:cNvPr id="57" name="图片 56">
            <a:extLst>
              <a:ext uri="{FF2B5EF4-FFF2-40B4-BE49-F238E27FC236}">
                <a16:creationId xmlns:a16="http://schemas.microsoft.com/office/drawing/2014/main" id="{2E45EAAC-824A-5843-9541-EDDDC6F2EA66}"/>
              </a:ext>
            </a:extLst>
          </p:cNvPr>
          <p:cNvPicPr>
            <a:picLocks noChangeAspect="1"/>
          </p:cNvPicPr>
          <p:nvPr/>
        </p:nvPicPr>
        <p:blipFill>
          <a:blip r:embed="rId4"/>
          <a:stretch>
            <a:fillRect/>
          </a:stretch>
        </p:blipFill>
        <p:spPr>
          <a:xfrm>
            <a:off x="468359" y="3949689"/>
            <a:ext cx="312233" cy="312233"/>
          </a:xfrm>
          <a:prstGeom prst="rect">
            <a:avLst/>
          </a:prstGeom>
        </p:spPr>
      </p:pic>
      <p:pic>
        <p:nvPicPr>
          <p:cNvPr id="58" name="图片 57">
            <a:extLst>
              <a:ext uri="{FF2B5EF4-FFF2-40B4-BE49-F238E27FC236}">
                <a16:creationId xmlns:a16="http://schemas.microsoft.com/office/drawing/2014/main" id="{322CC3F4-FDE3-004B-90F8-FD19F686BD3B}"/>
              </a:ext>
            </a:extLst>
          </p:cNvPr>
          <p:cNvPicPr>
            <a:picLocks noChangeAspect="1"/>
          </p:cNvPicPr>
          <p:nvPr/>
        </p:nvPicPr>
        <p:blipFill>
          <a:blip r:embed="rId4"/>
          <a:stretch>
            <a:fillRect/>
          </a:stretch>
        </p:blipFill>
        <p:spPr>
          <a:xfrm>
            <a:off x="2682785" y="3983761"/>
            <a:ext cx="312233" cy="312233"/>
          </a:xfrm>
          <a:prstGeom prst="rect">
            <a:avLst/>
          </a:prstGeom>
        </p:spPr>
      </p:pic>
      <p:pic>
        <p:nvPicPr>
          <p:cNvPr id="59" name="图片 58">
            <a:extLst>
              <a:ext uri="{FF2B5EF4-FFF2-40B4-BE49-F238E27FC236}">
                <a16:creationId xmlns:a16="http://schemas.microsoft.com/office/drawing/2014/main" id="{68E33015-65B3-A14A-93B1-C3F22A20CB61}"/>
              </a:ext>
            </a:extLst>
          </p:cNvPr>
          <p:cNvPicPr>
            <a:picLocks noChangeAspect="1"/>
          </p:cNvPicPr>
          <p:nvPr/>
        </p:nvPicPr>
        <p:blipFill>
          <a:blip r:embed="rId4"/>
          <a:stretch>
            <a:fillRect/>
          </a:stretch>
        </p:blipFill>
        <p:spPr>
          <a:xfrm>
            <a:off x="4988493" y="4007792"/>
            <a:ext cx="312233" cy="312233"/>
          </a:xfrm>
          <a:prstGeom prst="rect">
            <a:avLst/>
          </a:prstGeom>
        </p:spPr>
      </p:pic>
      <p:pic>
        <p:nvPicPr>
          <p:cNvPr id="60" name="图片 59">
            <a:extLst>
              <a:ext uri="{FF2B5EF4-FFF2-40B4-BE49-F238E27FC236}">
                <a16:creationId xmlns:a16="http://schemas.microsoft.com/office/drawing/2014/main" id="{5310E7E2-911F-F146-BB83-7C442A0193E7}"/>
              </a:ext>
            </a:extLst>
          </p:cNvPr>
          <p:cNvPicPr>
            <a:picLocks noChangeAspect="1"/>
          </p:cNvPicPr>
          <p:nvPr/>
        </p:nvPicPr>
        <p:blipFill>
          <a:blip r:embed="rId4"/>
          <a:stretch>
            <a:fillRect/>
          </a:stretch>
        </p:blipFill>
        <p:spPr>
          <a:xfrm>
            <a:off x="470273" y="4569121"/>
            <a:ext cx="312233" cy="312233"/>
          </a:xfrm>
          <a:prstGeom prst="rect">
            <a:avLst/>
          </a:prstGeom>
        </p:spPr>
      </p:pic>
      <p:pic>
        <p:nvPicPr>
          <p:cNvPr id="61" name="图片 60">
            <a:extLst>
              <a:ext uri="{FF2B5EF4-FFF2-40B4-BE49-F238E27FC236}">
                <a16:creationId xmlns:a16="http://schemas.microsoft.com/office/drawing/2014/main" id="{BF67FAED-9FC3-F04C-8EDD-89060AF25B5B}"/>
              </a:ext>
            </a:extLst>
          </p:cNvPr>
          <p:cNvPicPr>
            <a:picLocks noChangeAspect="1"/>
          </p:cNvPicPr>
          <p:nvPr/>
        </p:nvPicPr>
        <p:blipFill>
          <a:blip r:embed="rId4"/>
          <a:stretch>
            <a:fillRect/>
          </a:stretch>
        </p:blipFill>
        <p:spPr>
          <a:xfrm>
            <a:off x="2661649" y="4543271"/>
            <a:ext cx="312233" cy="312233"/>
          </a:xfrm>
          <a:prstGeom prst="rect">
            <a:avLst/>
          </a:prstGeom>
        </p:spPr>
      </p:pic>
      <p:pic>
        <p:nvPicPr>
          <p:cNvPr id="62" name="图片 61">
            <a:extLst>
              <a:ext uri="{FF2B5EF4-FFF2-40B4-BE49-F238E27FC236}">
                <a16:creationId xmlns:a16="http://schemas.microsoft.com/office/drawing/2014/main" id="{E19AC094-1545-3F43-83D9-711ADFA08A0A}"/>
              </a:ext>
            </a:extLst>
          </p:cNvPr>
          <p:cNvPicPr>
            <a:picLocks noChangeAspect="1"/>
          </p:cNvPicPr>
          <p:nvPr/>
        </p:nvPicPr>
        <p:blipFill>
          <a:blip r:embed="rId4"/>
          <a:stretch>
            <a:fillRect/>
          </a:stretch>
        </p:blipFill>
        <p:spPr>
          <a:xfrm>
            <a:off x="4988492" y="4624776"/>
            <a:ext cx="312233" cy="312233"/>
          </a:xfrm>
          <a:prstGeom prst="rect">
            <a:avLst/>
          </a:prstGeom>
        </p:spPr>
      </p:pic>
      <p:sp>
        <p:nvSpPr>
          <p:cNvPr id="8" name="左大括号 7">
            <a:extLst>
              <a:ext uri="{FF2B5EF4-FFF2-40B4-BE49-F238E27FC236}">
                <a16:creationId xmlns:a16="http://schemas.microsoft.com/office/drawing/2014/main" id="{1F98775D-6628-C94C-9ADD-B6AF261082E0}"/>
              </a:ext>
            </a:extLst>
          </p:cNvPr>
          <p:cNvSpPr/>
          <p:nvPr/>
        </p:nvSpPr>
        <p:spPr>
          <a:xfrm rot="5400000">
            <a:off x="4817848" y="-191563"/>
            <a:ext cx="312572" cy="3906524"/>
          </a:xfrm>
          <a:prstGeom prst="leftBrace">
            <a:avLst>
              <a:gd name="adj1" fmla="val 22362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7" name="文本框 66">
            <a:extLst>
              <a:ext uri="{FF2B5EF4-FFF2-40B4-BE49-F238E27FC236}">
                <a16:creationId xmlns:a16="http://schemas.microsoft.com/office/drawing/2014/main" id="{187F5173-9124-3B42-BCA5-194D32CDB11E}"/>
              </a:ext>
            </a:extLst>
          </p:cNvPr>
          <p:cNvSpPr txBox="1"/>
          <p:nvPr/>
        </p:nvSpPr>
        <p:spPr>
          <a:xfrm>
            <a:off x="4763961" y="5042786"/>
            <a:ext cx="343364" cy="369332"/>
          </a:xfrm>
          <a:prstGeom prst="rect">
            <a:avLst/>
          </a:prstGeom>
          <a:noFill/>
        </p:spPr>
        <p:txBody>
          <a:bodyPr wrap="none" rtlCol="0">
            <a:spAutoFit/>
          </a:bodyPr>
          <a:lstStyle/>
          <a:p>
            <a:r>
              <a:rPr kumimoji="1" lang="en-US" altLang="zh-CN" dirty="0"/>
              <a:t>…</a:t>
            </a:r>
            <a:endParaRPr kumimoji="1" lang="zh-CN" altLang="en-US" dirty="0"/>
          </a:p>
        </p:txBody>
      </p:sp>
      <p:sp>
        <p:nvSpPr>
          <p:cNvPr id="69" name="文本框 68">
            <a:extLst>
              <a:ext uri="{FF2B5EF4-FFF2-40B4-BE49-F238E27FC236}">
                <a16:creationId xmlns:a16="http://schemas.microsoft.com/office/drawing/2014/main" id="{486B3550-67A7-CC4B-AD4E-8F3C4105101F}"/>
              </a:ext>
            </a:extLst>
          </p:cNvPr>
          <p:cNvSpPr txBox="1"/>
          <p:nvPr/>
        </p:nvSpPr>
        <p:spPr>
          <a:xfrm>
            <a:off x="2523188" y="4998613"/>
            <a:ext cx="343364" cy="369332"/>
          </a:xfrm>
          <a:prstGeom prst="rect">
            <a:avLst/>
          </a:prstGeom>
          <a:noFill/>
        </p:spPr>
        <p:txBody>
          <a:bodyPr wrap="none" rtlCol="0">
            <a:spAutoFit/>
          </a:bodyPr>
          <a:lstStyle/>
          <a:p>
            <a:r>
              <a:rPr kumimoji="1" lang="en-US" altLang="zh-CN" dirty="0"/>
              <a:t>…</a:t>
            </a:r>
            <a:endParaRPr kumimoji="1" lang="zh-CN" altLang="en-US" dirty="0"/>
          </a:p>
        </p:txBody>
      </p:sp>
      <p:grpSp>
        <p:nvGrpSpPr>
          <p:cNvPr id="4" name="组合 3">
            <a:extLst>
              <a:ext uri="{FF2B5EF4-FFF2-40B4-BE49-F238E27FC236}">
                <a16:creationId xmlns:a16="http://schemas.microsoft.com/office/drawing/2014/main" id="{032C5EAA-DA15-1647-801B-9CEE739CDABE}"/>
              </a:ext>
            </a:extLst>
          </p:cNvPr>
          <p:cNvGrpSpPr/>
          <p:nvPr/>
        </p:nvGrpSpPr>
        <p:grpSpPr>
          <a:xfrm>
            <a:off x="1113161" y="1057562"/>
            <a:ext cx="5412437" cy="1575783"/>
            <a:chOff x="1113161" y="1057562"/>
            <a:chExt cx="5412437" cy="1575783"/>
          </a:xfrm>
        </p:grpSpPr>
        <p:pic>
          <p:nvPicPr>
            <p:cNvPr id="49" name="图片 48">
              <a:extLst>
                <a:ext uri="{FF2B5EF4-FFF2-40B4-BE49-F238E27FC236}">
                  <a16:creationId xmlns:a16="http://schemas.microsoft.com/office/drawing/2014/main" id="{A2A55F5A-988A-5740-802A-7EEAB63FA5AC}"/>
                </a:ext>
              </a:extLst>
            </p:cNvPr>
            <p:cNvPicPr>
              <a:picLocks noChangeAspect="1"/>
            </p:cNvPicPr>
            <p:nvPr/>
          </p:nvPicPr>
          <p:blipFill>
            <a:blip r:embed="rId5"/>
            <a:stretch>
              <a:fillRect/>
            </a:stretch>
          </p:blipFill>
          <p:spPr>
            <a:xfrm>
              <a:off x="2682785" y="2265811"/>
              <a:ext cx="367534" cy="367534"/>
            </a:xfrm>
            <a:prstGeom prst="rect">
              <a:avLst/>
            </a:prstGeom>
          </p:spPr>
        </p:pic>
        <p:pic>
          <p:nvPicPr>
            <p:cNvPr id="50" name="图片 49">
              <a:extLst>
                <a:ext uri="{FF2B5EF4-FFF2-40B4-BE49-F238E27FC236}">
                  <a16:creationId xmlns:a16="http://schemas.microsoft.com/office/drawing/2014/main" id="{2153EDD6-798B-ED48-AF17-A110A0690450}"/>
                </a:ext>
              </a:extLst>
            </p:cNvPr>
            <p:cNvPicPr>
              <a:picLocks noChangeAspect="1"/>
            </p:cNvPicPr>
            <p:nvPr/>
          </p:nvPicPr>
          <p:blipFill>
            <a:blip r:embed="rId5"/>
            <a:stretch>
              <a:fillRect/>
            </a:stretch>
          </p:blipFill>
          <p:spPr>
            <a:xfrm>
              <a:off x="4988493" y="2257635"/>
              <a:ext cx="367534" cy="367534"/>
            </a:xfrm>
            <a:prstGeom prst="rect">
              <a:avLst/>
            </a:prstGeom>
          </p:spPr>
        </p:pic>
        <p:pic>
          <p:nvPicPr>
            <p:cNvPr id="63" name="图片 62">
              <a:extLst>
                <a:ext uri="{FF2B5EF4-FFF2-40B4-BE49-F238E27FC236}">
                  <a16:creationId xmlns:a16="http://schemas.microsoft.com/office/drawing/2014/main" id="{ED1B0901-40B7-B948-935C-3B0447A722FD}"/>
                </a:ext>
              </a:extLst>
            </p:cNvPr>
            <p:cNvPicPr>
              <a:picLocks noChangeAspect="1"/>
            </p:cNvPicPr>
            <p:nvPr/>
          </p:nvPicPr>
          <p:blipFill>
            <a:blip r:embed="rId5"/>
            <a:stretch>
              <a:fillRect/>
            </a:stretch>
          </p:blipFill>
          <p:spPr>
            <a:xfrm>
              <a:off x="1113161" y="1093406"/>
              <a:ext cx="367534" cy="367534"/>
            </a:xfrm>
            <a:prstGeom prst="rect">
              <a:avLst/>
            </a:prstGeom>
          </p:spPr>
        </p:pic>
        <p:pic>
          <p:nvPicPr>
            <p:cNvPr id="64" name="图片 63">
              <a:extLst>
                <a:ext uri="{FF2B5EF4-FFF2-40B4-BE49-F238E27FC236}">
                  <a16:creationId xmlns:a16="http://schemas.microsoft.com/office/drawing/2014/main" id="{7D132D14-01D3-0543-A2FB-089F6E94E848}"/>
                </a:ext>
              </a:extLst>
            </p:cNvPr>
            <p:cNvPicPr>
              <a:picLocks noChangeAspect="1"/>
            </p:cNvPicPr>
            <p:nvPr/>
          </p:nvPicPr>
          <p:blipFill>
            <a:blip r:embed="rId5"/>
            <a:stretch>
              <a:fillRect/>
            </a:stretch>
          </p:blipFill>
          <p:spPr>
            <a:xfrm>
              <a:off x="1664462" y="1091030"/>
              <a:ext cx="367534" cy="367534"/>
            </a:xfrm>
            <a:prstGeom prst="rect">
              <a:avLst/>
            </a:prstGeom>
          </p:spPr>
        </p:pic>
        <p:sp>
          <p:nvSpPr>
            <p:cNvPr id="66" name="文本框 65">
              <a:extLst>
                <a:ext uri="{FF2B5EF4-FFF2-40B4-BE49-F238E27FC236}">
                  <a16:creationId xmlns:a16="http://schemas.microsoft.com/office/drawing/2014/main" id="{DBF42A31-B5FE-9B4B-98A4-70466D71D3FB}"/>
                </a:ext>
              </a:extLst>
            </p:cNvPr>
            <p:cNvSpPr txBox="1"/>
            <p:nvPr/>
          </p:nvSpPr>
          <p:spPr>
            <a:xfrm>
              <a:off x="2031996" y="1057562"/>
              <a:ext cx="4493602" cy="461665"/>
            </a:xfrm>
            <a:prstGeom prst="rect">
              <a:avLst/>
            </a:prstGeom>
            <a:noFill/>
          </p:spPr>
          <p:txBody>
            <a:bodyPr wrap="none" rtlCol="0">
              <a:spAutoFit/>
            </a:bodyPr>
            <a:lstStyle/>
            <a:p>
              <a:r>
                <a:rPr kumimoji="1" lang="en-US" altLang="zh-CN" sz="2400" dirty="0"/>
                <a:t>Number of adapters: Tuning </a:t>
              </a:r>
              <a:r>
                <a:rPr kumimoji="1" lang="en-US" altLang="zh-CN" sz="2400" u="sng" dirty="0">
                  <a:solidFill>
                    <a:schemeClr val="accent1"/>
                  </a:solidFill>
                </a:rPr>
                <a:t>depth</a:t>
              </a:r>
              <a:endParaRPr kumimoji="1" lang="zh-CN" altLang="en-US" sz="2400" u="sng" dirty="0">
                <a:solidFill>
                  <a:schemeClr val="accent1"/>
                </a:solidFill>
              </a:endParaRPr>
            </a:p>
          </p:txBody>
        </p:sp>
        <p:sp>
          <p:nvSpPr>
            <p:cNvPr id="70" name="文本框 69">
              <a:extLst>
                <a:ext uri="{FF2B5EF4-FFF2-40B4-BE49-F238E27FC236}">
                  <a16:creationId xmlns:a16="http://schemas.microsoft.com/office/drawing/2014/main" id="{B6390369-F939-8949-824D-0435413D83EE}"/>
                </a:ext>
              </a:extLst>
            </p:cNvPr>
            <p:cNvSpPr txBox="1"/>
            <p:nvPr/>
          </p:nvSpPr>
          <p:spPr>
            <a:xfrm>
              <a:off x="1384916" y="1084017"/>
              <a:ext cx="343364" cy="369332"/>
            </a:xfrm>
            <a:prstGeom prst="rect">
              <a:avLst/>
            </a:prstGeom>
            <a:noFill/>
          </p:spPr>
          <p:txBody>
            <a:bodyPr wrap="none" rtlCol="0">
              <a:spAutoFit/>
            </a:bodyPr>
            <a:lstStyle/>
            <a:p>
              <a:r>
                <a:rPr kumimoji="1" lang="en-US" altLang="zh-CN" dirty="0"/>
                <a:t>…</a:t>
              </a:r>
              <a:endParaRPr kumimoji="1" lang="zh-CN" altLang="en-US" dirty="0"/>
            </a:p>
          </p:txBody>
        </p:sp>
      </p:grpSp>
      <p:sp>
        <p:nvSpPr>
          <p:cNvPr id="71" name="圆角矩形 70">
            <a:extLst>
              <a:ext uri="{FF2B5EF4-FFF2-40B4-BE49-F238E27FC236}">
                <a16:creationId xmlns:a16="http://schemas.microsoft.com/office/drawing/2014/main" id="{6673C88F-75B8-C644-8D38-0528A93C193A}"/>
              </a:ext>
            </a:extLst>
          </p:cNvPr>
          <p:cNvSpPr/>
          <p:nvPr/>
        </p:nvSpPr>
        <p:spPr>
          <a:xfrm>
            <a:off x="7468418" y="2072037"/>
            <a:ext cx="1942736" cy="2709032"/>
          </a:xfrm>
          <a:prstGeom prst="roundRect">
            <a:avLst/>
          </a:prstGeom>
          <a:solidFill>
            <a:schemeClr val="accent4">
              <a:lumMod val="20000"/>
              <a:lumOff val="80000"/>
            </a:schemeClr>
          </a:solidFill>
          <a:ln w="254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327FFBDF-5C20-D04B-A3F8-6F8E1BD1F429}"/>
              </a:ext>
            </a:extLst>
          </p:cNvPr>
          <p:cNvSpPr/>
          <p:nvPr/>
        </p:nvSpPr>
        <p:spPr>
          <a:xfrm>
            <a:off x="8264409" y="3449061"/>
            <a:ext cx="367534" cy="21186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charset="0"/>
                <a:cs typeface="Times New Roman" panose="02020603050405020304" charset="0"/>
              </a:rPr>
              <a:t>D.</a:t>
            </a:r>
          </a:p>
        </p:txBody>
      </p:sp>
      <p:sp>
        <p:nvSpPr>
          <p:cNvPr id="75" name="文本框 74">
            <a:extLst>
              <a:ext uri="{FF2B5EF4-FFF2-40B4-BE49-F238E27FC236}">
                <a16:creationId xmlns:a16="http://schemas.microsoft.com/office/drawing/2014/main" id="{EDCD71B6-EB22-3240-B063-EB357DDC7F35}"/>
              </a:ext>
            </a:extLst>
          </p:cNvPr>
          <p:cNvSpPr txBox="1"/>
          <p:nvPr/>
        </p:nvSpPr>
        <p:spPr>
          <a:xfrm>
            <a:off x="8119449" y="4946567"/>
            <a:ext cx="3028836" cy="369332"/>
          </a:xfrm>
          <a:prstGeom prst="rect">
            <a:avLst/>
          </a:prstGeom>
          <a:noFill/>
        </p:spPr>
        <p:txBody>
          <a:bodyPr wrap="square" rtlCol="0">
            <a:spAutoFit/>
          </a:bodyPr>
          <a:lstStyle/>
          <a:p>
            <a:pPr algn="ctr"/>
            <a:r>
              <a:rPr lang="en-US" altLang="zh-CN" dirty="0">
                <a:latin typeface="Times New Roman Regular" panose="02020603050405020304" charset="0"/>
                <a:cs typeface="Times New Roman Regular" panose="02020603050405020304" charset="0"/>
              </a:rPr>
              <a:t>Adapter Structure: Bottleneck </a:t>
            </a:r>
          </a:p>
        </p:txBody>
      </p:sp>
      <p:grpSp>
        <p:nvGrpSpPr>
          <p:cNvPr id="83" name="组合 82">
            <a:extLst>
              <a:ext uri="{FF2B5EF4-FFF2-40B4-BE49-F238E27FC236}">
                <a16:creationId xmlns:a16="http://schemas.microsoft.com/office/drawing/2014/main" id="{DBDBE76B-8DA8-244A-AF05-CBC3487B5B04}"/>
              </a:ext>
            </a:extLst>
          </p:cNvPr>
          <p:cNvGrpSpPr/>
          <p:nvPr/>
        </p:nvGrpSpPr>
        <p:grpSpPr>
          <a:xfrm>
            <a:off x="7714368" y="3042819"/>
            <a:ext cx="1474567" cy="369332"/>
            <a:chOff x="9355210" y="3377542"/>
            <a:chExt cx="1474567" cy="369332"/>
          </a:xfrm>
        </p:grpSpPr>
        <p:sp>
          <p:nvSpPr>
            <p:cNvPr id="82" name="梯形 81">
              <a:extLst>
                <a:ext uri="{FF2B5EF4-FFF2-40B4-BE49-F238E27FC236}">
                  <a16:creationId xmlns:a16="http://schemas.microsoft.com/office/drawing/2014/main" id="{E5CF8143-1DE4-4348-9AA5-71B7BBDBB101}"/>
                </a:ext>
              </a:extLst>
            </p:cNvPr>
            <p:cNvSpPr/>
            <p:nvPr/>
          </p:nvSpPr>
          <p:spPr>
            <a:xfrm rot="10800000">
              <a:off x="9355210" y="3377543"/>
              <a:ext cx="1474567" cy="346710"/>
            </a:xfrm>
            <a:prstGeom prst="trapezoid">
              <a:avLst>
                <a:gd name="adj" fmla="val 162729"/>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baseline="-25000" dirty="0">
                <a:solidFill>
                  <a:schemeClr val="tx1"/>
                </a:solidFill>
                <a:uFillTx/>
                <a:latin typeface="Times New Roman Regular" panose="02020603050405020304" charset="0"/>
                <a:cs typeface="Times New Roman Regular" panose="02020603050405020304" charset="0"/>
                <a:sym typeface="+mn-ea"/>
              </a:endParaRPr>
            </a:p>
          </p:txBody>
        </p:sp>
        <p:sp>
          <p:nvSpPr>
            <p:cNvPr id="81" name="文本框 80">
              <a:extLst>
                <a:ext uri="{FF2B5EF4-FFF2-40B4-BE49-F238E27FC236}">
                  <a16:creationId xmlns:a16="http://schemas.microsoft.com/office/drawing/2014/main" id="{E928C5D7-F3A0-2E4B-8610-8297C236F16C}"/>
                </a:ext>
              </a:extLst>
            </p:cNvPr>
            <p:cNvSpPr txBox="1"/>
            <p:nvPr/>
          </p:nvSpPr>
          <p:spPr>
            <a:xfrm>
              <a:off x="9778583" y="3377542"/>
              <a:ext cx="649996" cy="369332"/>
            </a:xfrm>
            <a:prstGeom prst="rect">
              <a:avLst/>
            </a:prstGeom>
            <a:noFill/>
          </p:spPr>
          <p:txBody>
            <a:bodyPr wrap="square">
              <a:spAutoFit/>
            </a:bodyPr>
            <a:lstStyle/>
            <a:p>
              <a:pPr lvl="0" algn="ctr"/>
              <a:r>
                <a:rPr lang="en-US" altLang="zh-CN" dirty="0" err="1">
                  <a:solidFill>
                    <a:schemeClr val="tx1"/>
                  </a:solidFill>
                  <a:latin typeface="Times New Roman Regular" panose="02020603050405020304" charset="0"/>
                  <a:cs typeface="Times New Roman Regular" panose="02020603050405020304" charset="0"/>
                  <a:sym typeface="+mn-ea"/>
                </a:rPr>
                <a:t>W</a:t>
              </a:r>
              <a:r>
                <a:rPr lang="en-US" altLang="zh-CN" baseline="-25000" dirty="0" err="1">
                  <a:latin typeface="Times New Roman Regular" panose="02020603050405020304" charset="0"/>
                  <a:cs typeface="Times New Roman Regular" panose="02020603050405020304" charset="0"/>
                  <a:sym typeface="+mn-ea"/>
                </a:rPr>
                <a:t>up</a:t>
              </a:r>
              <a:endParaRPr lang="en-US" altLang="zh-CN" baseline="-25000" dirty="0">
                <a:solidFill>
                  <a:schemeClr val="tx1"/>
                </a:solidFill>
                <a:uFillTx/>
                <a:latin typeface="Times New Roman Regular" panose="02020603050405020304" charset="0"/>
                <a:cs typeface="Times New Roman Regular" panose="02020603050405020304" charset="0"/>
                <a:sym typeface="+mn-ea"/>
              </a:endParaRPr>
            </a:p>
          </p:txBody>
        </p:sp>
      </p:grpSp>
      <p:sp>
        <p:nvSpPr>
          <p:cNvPr id="91" name="矩形 90">
            <a:extLst>
              <a:ext uri="{FF2B5EF4-FFF2-40B4-BE49-F238E27FC236}">
                <a16:creationId xmlns:a16="http://schemas.microsoft.com/office/drawing/2014/main" id="{C90A6E94-46EC-2743-AD59-4AC1E61F8417}"/>
              </a:ext>
            </a:extLst>
          </p:cNvPr>
          <p:cNvSpPr/>
          <p:nvPr/>
        </p:nvSpPr>
        <p:spPr>
          <a:xfrm>
            <a:off x="7702059" y="4193035"/>
            <a:ext cx="1497519" cy="20430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charset="0"/>
                <a:cs typeface="Times New Roman" panose="02020603050405020304" charset="0"/>
              </a:rPr>
              <a:t>Hidden State </a:t>
            </a:r>
            <a:r>
              <a:rPr lang="en-US" altLang="zh-CN" sz="1200" dirty="0" err="1">
                <a:solidFill>
                  <a:schemeClr val="tx1"/>
                </a:solidFill>
                <a:latin typeface="Times New Roman" panose="02020603050405020304" charset="0"/>
                <a:cs typeface="Times New Roman" panose="02020603050405020304" charset="0"/>
              </a:rPr>
              <a:t>Dimen</a:t>
            </a:r>
            <a:r>
              <a:rPr lang="en-US" altLang="zh-CN" sz="1200" dirty="0">
                <a:solidFill>
                  <a:schemeClr val="tx1"/>
                </a:solidFill>
                <a:latin typeface="Times New Roman" panose="02020603050405020304" charset="0"/>
                <a:cs typeface="Times New Roman" panose="02020603050405020304" charset="0"/>
              </a:rPr>
              <a:t>.</a:t>
            </a:r>
          </a:p>
        </p:txBody>
      </p:sp>
      <p:sp>
        <p:nvSpPr>
          <p:cNvPr id="92" name="矩形 91">
            <a:extLst>
              <a:ext uri="{FF2B5EF4-FFF2-40B4-BE49-F238E27FC236}">
                <a16:creationId xmlns:a16="http://schemas.microsoft.com/office/drawing/2014/main" id="{F97B0401-5481-4041-9685-E258C677D52B}"/>
              </a:ext>
            </a:extLst>
          </p:cNvPr>
          <p:cNvSpPr/>
          <p:nvPr/>
        </p:nvSpPr>
        <p:spPr>
          <a:xfrm>
            <a:off x="7736276" y="2778979"/>
            <a:ext cx="1474567" cy="20430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charset="0"/>
                <a:cs typeface="Times New Roman" panose="02020603050405020304" charset="0"/>
              </a:rPr>
              <a:t>Hidden State </a:t>
            </a:r>
            <a:r>
              <a:rPr lang="en-US" altLang="zh-CN" sz="1200" dirty="0" err="1">
                <a:solidFill>
                  <a:schemeClr val="tx1"/>
                </a:solidFill>
                <a:latin typeface="Times New Roman" panose="02020603050405020304" charset="0"/>
                <a:cs typeface="Times New Roman" panose="02020603050405020304" charset="0"/>
              </a:rPr>
              <a:t>Dimen</a:t>
            </a:r>
            <a:r>
              <a:rPr lang="en-US" altLang="zh-CN" sz="1200" dirty="0">
                <a:solidFill>
                  <a:schemeClr val="tx1"/>
                </a:solidFill>
                <a:latin typeface="Times New Roman" panose="02020603050405020304" charset="0"/>
                <a:cs typeface="Times New Roman" panose="02020603050405020304" charset="0"/>
              </a:rPr>
              <a:t>.</a:t>
            </a:r>
          </a:p>
        </p:txBody>
      </p:sp>
      <p:grpSp>
        <p:nvGrpSpPr>
          <p:cNvPr id="94" name="组合 93">
            <a:extLst>
              <a:ext uri="{FF2B5EF4-FFF2-40B4-BE49-F238E27FC236}">
                <a16:creationId xmlns:a16="http://schemas.microsoft.com/office/drawing/2014/main" id="{45AA4856-1412-2D44-BE80-173E71640609}"/>
              </a:ext>
            </a:extLst>
          </p:cNvPr>
          <p:cNvGrpSpPr/>
          <p:nvPr/>
        </p:nvGrpSpPr>
        <p:grpSpPr>
          <a:xfrm>
            <a:off x="7702059" y="3707944"/>
            <a:ext cx="1474567" cy="377355"/>
            <a:chOff x="7834242" y="3894529"/>
            <a:chExt cx="1474567" cy="377355"/>
          </a:xfrm>
        </p:grpSpPr>
        <p:sp>
          <p:nvSpPr>
            <p:cNvPr id="73" name="梯形 72">
              <a:extLst>
                <a:ext uri="{FF2B5EF4-FFF2-40B4-BE49-F238E27FC236}">
                  <a16:creationId xmlns:a16="http://schemas.microsoft.com/office/drawing/2014/main" id="{182FD2B2-5DDD-8143-AA05-3EEE9B45365C}"/>
                </a:ext>
              </a:extLst>
            </p:cNvPr>
            <p:cNvSpPr/>
            <p:nvPr/>
          </p:nvSpPr>
          <p:spPr>
            <a:xfrm>
              <a:off x="7834242" y="3925174"/>
              <a:ext cx="1474567" cy="346710"/>
            </a:xfrm>
            <a:prstGeom prst="trapezoid">
              <a:avLst>
                <a:gd name="adj" fmla="val 153310"/>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baseline="-25000" dirty="0">
                <a:solidFill>
                  <a:schemeClr val="tx1"/>
                </a:solidFill>
                <a:uFillTx/>
                <a:latin typeface="Times New Roman Regular" panose="02020603050405020304" charset="0"/>
                <a:cs typeface="Times New Roman Regular" panose="02020603050405020304" charset="0"/>
                <a:sym typeface="+mn-ea"/>
              </a:endParaRPr>
            </a:p>
          </p:txBody>
        </p:sp>
        <p:sp>
          <p:nvSpPr>
            <p:cNvPr id="93" name="文本框 92">
              <a:extLst>
                <a:ext uri="{FF2B5EF4-FFF2-40B4-BE49-F238E27FC236}">
                  <a16:creationId xmlns:a16="http://schemas.microsoft.com/office/drawing/2014/main" id="{60D71AAE-AA31-7348-8A52-718455FAAFE2}"/>
                </a:ext>
              </a:extLst>
            </p:cNvPr>
            <p:cNvSpPr txBox="1"/>
            <p:nvPr/>
          </p:nvSpPr>
          <p:spPr>
            <a:xfrm>
              <a:off x="8212346" y="3894529"/>
              <a:ext cx="764264" cy="369332"/>
            </a:xfrm>
            <a:prstGeom prst="rect">
              <a:avLst/>
            </a:prstGeom>
            <a:noFill/>
          </p:spPr>
          <p:txBody>
            <a:bodyPr wrap="square">
              <a:spAutoFit/>
            </a:bodyPr>
            <a:lstStyle/>
            <a:p>
              <a:pPr lvl="0" algn="ctr"/>
              <a:r>
                <a:rPr lang="en-US" altLang="zh-CN" dirty="0" err="1">
                  <a:solidFill>
                    <a:schemeClr val="tx1"/>
                  </a:solidFill>
                  <a:latin typeface="Times New Roman Regular" panose="02020603050405020304" charset="0"/>
                  <a:cs typeface="Times New Roman Regular" panose="02020603050405020304" charset="0"/>
                  <a:sym typeface="+mn-ea"/>
                </a:rPr>
                <a:t>W</a:t>
              </a:r>
              <a:r>
                <a:rPr lang="en-US" altLang="zh-CN" baseline="-25000" dirty="0" err="1">
                  <a:solidFill>
                    <a:schemeClr val="tx1"/>
                  </a:solidFill>
                  <a:latin typeface="Times New Roman Regular" panose="02020603050405020304" charset="0"/>
                  <a:cs typeface="Times New Roman Regular" panose="02020603050405020304" charset="0"/>
                  <a:sym typeface="+mn-ea"/>
                </a:rPr>
                <a:t>down</a:t>
              </a:r>
              <a:endParaRPr lang="en-US" altLang="zh-CN" baseline="-25000" dirty="0">
                <a:solidFill>
                  <a:schemeClr val="tx1"/>
                </a:solidFill>
                <a:uFillTx/>
                <a:latin typeface="Times New Roman Regular" panose="02020603050405020304" charset="0"/>
                <a:cs typeface="Times New Roman Regular" panose="02020603050405020304" charset="0"/>
                <a:sym typeface="+mn-ea"/>
              </a:endParaRPr>
            </a:p>
          </p:txBody>
        </p:sp>
      </p:grpSp>
      <p:sp>
        <p:nvSpPr>
          <p:cNvPr id="95" name="文本框 94">
            <a:extLst>
              <a:ext uri="{FF2B5EF4-FFF2-40B4-BE49-F238E27FC236}">
                <a16:creationId xmlns:a16="http://schemas.microsoft.com/office/drawing/2014/main" id="{3E21245B-EB3B-B943-980B-17F2E22EB31D}"/>
              </a:ext>
            </a:extLst>
          </p:cNvPr>
          <p:cNvSpPr txBox="1"/>
          <p:nvPr/>
        </p:nvSpPr>
        <p:spPr>
          <a:xfrm>
            <a:off x="7479224" y="2087035"/>
            <a:ext cx="1937903" cy="707886"/>
          </a:xfrm>
          <a:prstGeom prst="rect">
            <a:avLst/>
          </a:prstGeom>
          <a:noFill/>
        </p:spPr>
        <p:txBody>
          <a:bodyPr wrap="none" rtlCol="0">
            <a:spAutoFit/>
          </a:bodyPr>
          <a:lstStyle/>
          <a:p>
            <a:pPr algn="ctr"/>
            <a:r>
              <a:rPr kumimoji="1" lang="en-US" altLang="zh-CN" sz="1600" b="1" dirty="0"/>
              <a:t>Small</a:t>
            </a:r>
            <a:r>
              <a:rPr kumimoji="1" lang="en-US" altLang="zh-CN" sz="2000" dirty="0"/>
              <a:t> bottleneck </a:t>
            </a:r>
            <a:br>
              <a:rPr kumimoji="1" lang="en-US" altLang="zh-CN" sz="2000" dirty="0"/>
            </a:br>
            <a:r>
              <a:rPr kumimoji="1" lang="en-US" altLang="zh-CN" sz="2000" dirty="0"/>
              <a:t>dimension</a:t>
            </a:r>
            <a:endParaRPr kumimoji="1" lang="zh-CN" altLang="en-US" sz="2000" dirty="0"/>
          </a:p>
        </p:txBody>
      </p:sp>
      <p:sp>
        <p:nvSpPr>
          <p:cNvPr id="96" name="圆角矩形 95">
            <a:extLst>
              <a:ext uri="{FF2B5EF4-FFF2-40B4-BE49-F238E27FC236}">
                <a16:creationId xmlns:a16="http://schemas.microsoft.com/office/drawing/2014/main" id="{A3A538A6-92F0-4A4F-BA32-6383E5D286DE}"/>
              </a:ext>
            </a:extLst>
          </p:cNvPr>
          <p:cNvSpPr/>
          <p:nvPr/>
        </p:nvSpPr>
        <p:spPr>
          <a:xfrm>
            <a:off x="9859393" y="2100611"/>
            <a:ext cx="1942736" cy="2709032"/>
          </a:xfrm>
          <a:prstGeom prst="roundRect">
            <a:avLst/>
          </a:prstGeom>
          <a:solidFill>
            <a:schemeClr val="accent4">
              <a:lumMod val="20000"/>
              <a:lumOff val="80000"/>
            </a:schemeClr>
          </a:solidFill>
          <a:ln w="254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1D896EC1-7F82-524C-A9F7-A6A7DCA8A7A4}"/>
              </a:ext>
            </a:extLst>
          </p:cNvPr>
          <p:cNvSpPr/>
          <p:nvPr/>
        </p:nvSpPr>
        <p:spPr>
          <a:xfrm>
            <a:off x="10421843" y="3477635"/>
            <a:ext cx="829072" cy="21186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Times New Roman" panose="02020603050405020304" charset="0"/>
                <a:cs typeface="Times New Roman" panose="02020603050405020304" charset="0"/>
              </a:rPr>
              <a:t>Dimen</a:t>
            </a:r>
            <a:r>
              <a:rPr lang="en-US" altLang="zh-CN" sz="1200" dirty="0">
                <a:solidFill>
                  <a:schemeClr val="tx1"/>
                </a:solidFill>
                <a:latin typeface="Times New Roman" panose="02020603050405020304" charset="0"/>
                <a:cs typeface="Times New Roman" panose="02020603050405020304" charset="0"/>
              </a:rPr>
              <a:t>.</a:t>
            </a:r>
          </a:p>
        </p:txBody>
      </p:sp>
      <p:sp>
        <p:nvSpPr>
          <p:cNvPr id="98" name="文本框 97">
            <a:extLst>
              <a:ext uri="{FF2B5EF4-FFF2-40B4-BE49-F238E27FC236}">
                <a16:creationId xmlns:a16="http://schemas.microsoft.com/office/drawing/2014/main" id="{C64AFE21-3D2E-3147-BB73-4AEC432292B0}"/>
              </a:ext>
            </a:extLst>
          </p:cNvPr>
          <p:cNvSpPr txBox="1"/>
          <p:nvPr/>
        </p:nvSpPr>
        <p:spPr>
          <a:xfrm>
            <a:off x="9824957" y="2069188"/>
            <a:ext cx="2066943" cy="738664"/>
          </a:xfrm>
          <a:prstGeom prst="rect">
            <a:avLst/>
          </a:prstGeom>
          <a:noFill/>
        </p:spPr>
        <p:txBody>
          <a:bodyPr wrap="square" rtlCol="0">
            <a:spAutoFit/>
          </a:bodyPr>
          <a:lstStyle/>
          <a:p>
            <a:pPr algn="ctr"/>
            <a:r>
              <a:rPr lang="en-US" altLang="zh-CN" sz="2400" b="1" dirty="0">
                <a:cs typeface="Times New Roman Regular" panose="02020603050405020304" charset="0"/>
              </a:rPr>
              <a:t>Large</a:t>
            </a:r>
            <a:r>
              <a:rPr lang="en-US" altLang="zh-CN" sz="2400" dirty="0">
                <a:cs typeface="Times New Roman Regular" panose="02020603050405020304" charset="0"/>
              </a:rPr>
              <a:t> </a:t>
            </a:r>
            <a:r>
              <a:rPr lang="en-US" altLang="zh-CN" dirty="0">
                <a:cs typeface="Times New Roman Regular" panose="02020603050405020304" charset="0"/>
              </a:rPr>
              <a:t>bottleneck </a:t>
            </a:r>
            <a:br>
              <a:rPr lang="en-US" altLang="zh-CN" dirty="0">
                <a:cs typeface="Times New Roman Regular" panose="02020603050405020304" charset="0"/>
              </a:rPr>
            </a:br>
            <a:r>
              <a:rPr lang="en-US" altLang="zh-CN" dirty="0">
                <a:cs typeface="Times New Roman Regular" panose="02020603050405020304" charset="0"/>
              </a:rPr>
              <a:t>dimension</a:t>
            </a:r>
          </a:p>
        </p:txBody>
      </p:sp>
      <p:grpSp>
        <p:nvGrpSpPr>
          <p:cNvPr id="100" name="组合 99">
            <a:extLst>
              <a:ext uri="{FF2B5EF4-FFF2-40B4-BE49-F238E27FC236}">
                <a16:creationId xmlns:a16="http://schemas.microsoft.com/office/drawing/2014/main" id="{1613546A-B3D4-0D4B-8BFE-7BCD1DC1E07E}"/>
              </a:ext>
            </a:extLst>
          </p:cNvPr>
          <p:cNvGrpSpPr/>
          <p:nvPr/>
        </p:nvGrpSpPr>
        <p:grpSpPr>
          <a:xfrm>
            <a:off x="10105343" y="3071393"/>
            <a:ext cx="1474567" cy="369332"/>
            <a:chOff x="9355210" y="3377542"/>
            <a:chExt cx="1474567" cy="369332"/>
          </a:xfrm>
        </p:grpSpPr>
        <p:sp>
          <p:nvSpPr>
            <p:cNvPr id="101" name="梯形 100">
              <a:extLst>
                <a:ext uri="{FF2B5EF4-FFF2-40B4-BE49-F238E27FC236}">
                  <a16:creationId xmlns:a16="http://schemas.microsoft.com/office/drawing/2014/main" id="{8045B829-F7BB-8D42-99BD-D4AA186DEA02}"/>
                </a:ext>
              </a:extLst>
            </p:cNvPr>
            <p:cNvSpPr/>
            <p:nvPr/>
          </p:nvSpPr>
          <p:spPr>
            <a:xfrm rot="10800000">
              <a:off x="9355210" y="3377543"/>
              <a:ext cx="1474567" cy="346710"/>
            </a:xfrm>
            <a:prstGeom prst="trapezoid">
              <a:avLst>
                <a:gd name="adj" fmla="val 93199"/>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baseline="-25000" dirty="0">
                <a:solidFill>
                  <a:schemeClr val="tx1"/>
                </a:solidFill>
                <a:uFillTx/>
                <a:latin typeface="Times New Roman Regular" panose="02020603050405020304" charset="0"/>
                <a:cs typeface="Times New Roman Regular" panose="02020603050405020304" charset="0"/>
                <a:sym typeface="+mn-ea"/>
              </a:endParaRPr>
            </a:p>
          </p:txBody>
        </p:sp>
        <p:sp>
          <p:nvSpPr>
            <p:cNvPr id="102" name="文本框 101">
              <a:extLst>
                <a:ext uri="{FF2B5EF4-FFF2-40B4-BE49-F238E27FC236}">
                  <a16:creationId xmlns:a16="http://schemas.microsoft.com/office/drawing/2014/main" id="{B4C8DCBF-384B-C94A-B848-6E188535A481}"/>
                </a:ext>
              </a:extLst>
            </p:cNvPr>
            <p:cNvSpPr txBox="1"/>
            <p:nvPr/>
          </p:nvSpPr>
          <p:spPr>
            <a:xfrm>
              <a:off x="9778583" y="3377542"/>
              <a:ext cx="649996" cy="369332"/>
            </a:xfrm>
            <a:prstGeom prst="rect">
              <a:avLst/>
            </a:prstGeom>
            <a:noFill/>
          </p:spPr>
          <p:txBody>
            <a:bodyPr wrap="square">
              <a:spAutoFit/>
            </a:bodyPr>
            <a:lstStyle/>
            <a:p>
              <a:pPr lvl="0" algn="ctr"/>
              <a:r>
                <a:rPr lang="en-US" altLang="zh-CN" dirty="0" err="1">
                  <a:solidFill>
                    <a:schemeClr val="tx1"/>
                  </a:solidFill>
                  <a:latin typeface="Times New Roman Regular" panose="02020603050405020304" charset="0"/>
                  <a:cs typeface="Times New Roman Regular" panose="02020603050405020304" charset="0"/>
                  <a:sym typeface="+mn-ea"/>
                </a:rPr>
                <a:t>W</a:t>
              </a:r>
              <a:r>
                <a:rPr lang="en-US" altLang="zh-CN" baseline="-25000" dirty="0" err="1">
                  <a:latin typeface="Times New Roman Regular" panose="02020603050405020304" charset="0"/>
                  <a:cs typeface="Times New Roman Regular" panose="02020603050405020304" charset="0"/>
                  <a:sym typeface="+mn-ea"/>
                </a:rPr>
                <a:t>up</a:t>
              </a:r>
              <a:endParaRPr lang="en-US" altLang="zh-CN" baseline="-25000" dirty="0">
                <a:solidFill>
                  <a:schemeClr val="tx1"/>
                </a:solidFill>
                <a:uFillTx/>
                <a:latin typeface="Times New Roman Regular" panose="02020603050405020304" charset="0"/>
                <a:cs typeface="Times New Roman Regular" panose="02020603050405020304" charset="0"/>
                <a:sym typeface="+mn-ea"/>
              </a:endParaRPr>
            </a:p>
          </p:txBody>
        </p:sp>
      </p:grpSp>
      <p:sp>
        <p:nvSpPr>
          <p:cNvPr id="103" name="矩形 102">
            <a:extLst>
              <a:ext uri="{FF2B5EF4-FFF2-40B4-BE49-F238E27FC236}">
                <a16:creationId xmlns:a16="http://schemas.microsoft.com/office/drawing/2014/main" id="{B137627F-BA70-3A44-883F-6CC04104CF5D}"/>
              </a:ext>
            </a:extLst>
          </p:cNvPr>
          <p:cNvSpPr/>
          <p:nvPr/>
        </p:nvSpPr>
        <p:spPr>
          <a:xfrm>
            <a:off x="10093034" y="4221609"/>
            <a:ext cx="1497519" cy="20430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charset="0"/>
                <a:cs typeface="Times New Roman" panose="02020603050405020304" charset="0"/>
              </a:rPr>
              <a:t>Hidden State </a:t>
            </a:r>
            <a:r>
              <a:rPr lang="en-US" altLang="zh-CN" sz="1200" dirty="0" err="1">
                <a:solidFill>
                  <a:schemeClr val="tx1"/>
                </a:solidFill>
                <a:latin typeface="Times New Roman" panose="02020603050405020304" charset="0"/>
                <a:cs typeface="Times New Roman" panose="02020603050405020304" charset="0"/>
              </a:rPr>
              <a:t>Dimen</a:t>
            </a:r>
            <a:r>
              <a:rPr lang="en-US" altLang="zh-CN" sz="1200" dirty="0">
                <a:solidFill>
                  <a:schemeClr val="tx1"/>
                </a:solidFill>
                <a:latin typeface="Times New Roman" panose="02020603050405020304" charset="0"/>
                <a:cs typeface="Times New Roman" panose="02020603050405020304" charset="0"/>
              </a:rPr>
              <a:t>.</a:t>
            </a:r>
          </a:p>
        </p:txBody>
      </p:sp>
      <p:sp>
        <p:nvSpPr>
          <p:cNvPr id="104" name="矩形 103">
            <a:extLst>
              <a:ext uri="{FF2B5EF4-FFF2-40B4-BE49-F238E27FC236}">
                <a16:creationId xmlns:a16="http://schemas.microsoft.com/office/drawing/2014/main" id="{2E04DBA4-FD3C-CB43-86EF-1EB4B72587E9}"/>
              </a:ext>
            </a:extLst>
          </p:cNvPr>
          <p:cNvSpPr/>
          <p:nvPr/>
        </p:nvSpPr>
        <p:spPr>
          <a:xfrm>
            <a:off x="10127251" y="2807553"/>
            <a:ext cx="1474567" cy="20430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charset="0"/>
                <a:cs typeface="Times New Roman" panose="02020603050405020304" charset="0"/>
              </a:rPr>
              <a:t>Hidden State </a:t>
            </a:r>
            <a:r>
              <a:rPr lang="en-US" altLang="zh-CN" sz="1200" dirty="0" err="1">
                <a:solidFill>
                  <a:schemeClr val="tx1"/>
                </a:solidFill>
                <a:latin typeface="Times New Roman" panose="02020603050405020304" charset="0"/>
                <a:cs typeface="Times New Roman" panose="02020603050405020304" charset="0"/>
              </a:rPr>
              <a:t>Dimen</a:t>
            </a:r>
            <a:r>
              <a:rPr lang="en-US" altLang="zh-CN" sz="1200" dirty="0">
                <a:solidFill>
                  <a:schemeClr val="tx1"/>
                </a:solidFill>
                <a:latin typeface="Times New Roman" panose="02020603050405020304" charset="0"/>
                <a:cs typeface="Times New Roman" panose="02020603050405020304" charset="0"/>
              </a:rPr>
              <a:t>.</a:t>
            </a:r>
          </a:p>
        </p:txBody>
      </p:sp>
      <p:grpSp>
        <p:nvGrpSpPr>
          <p:cNvPr id="105" name="组合 104">
            <a:extLst>
              <a:ext uri="{FF2B5EF4-FFF2-40B4-BE49-F238E27FC236}">
                <a16:creationId xmlns:a16="http://schemas.microsoft.com/office/drawing/2014/main" id="{5F606B99-11C9-BA43-953C-A99601F3F052}"/>
              </a:ext>
            </a:extLst>
          </p:cNvPr>
          <p:cNvGrpSpPr/>
          <p:nvPr/>
        </p:nvGrpSpPr>
        <p:grpSpPr>
          <a:xfrm>
            <a:off x="10093034" y="3736518"/>
            <a:ext cx="1474567" cy="377355"/>
            <a:chOff x="7834242" y="3894529"/>
            <a:chExt cx="1474567" cy="377355"/>
          </a:xfrm>
        </p:grpSpPr>
        <p:sp>
          <p:nvSpPr>
            <p:cNvPr id="106" name="梯形 105">
              <a:extLst>
                <a:ext uri="{FF2B5EF4-FFF2-40B4-BE49-F238E27FC236}">
                  <a16:creationId xmlns:a16="http://schemas.microsoft.com/office/drawing/2014/main" id="{F5E9026D-6777-9C4E-905A-2335DD276498}"/>
                </a:ext>
              </a:extLst>
            </p:cNvPr>
            <p:cNvSpPr/>
            <p:nvPr/>
          </p:nvSpPr>
          <p:spPr>
            <a:xfrm>
              <a:off x="7834242" y="3925174"/>
              <a:ext cx="1474567" cy="346710"/>
            </a:xfrm>
            <a:prstGeom prst="trapezoid">
              <a:avLst>
                <a:gd name="adj" fmla="val 97591"/>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baseline="-25000" dirty="0">
                <a:solidFill>
                  <a:schemeClr val="tx1"/>
                </a:solidFill>
                <a:uFillTx/>
                <a:latin typeface="Times New Roman Regular" panose="02020603050405020304" charset="0"/>
                <a:cs typeface="Times New Roman Regular" panose="02020603050405020304" charset="0"/>
                <a:sym typeface="+mn-ea"/>
              </a:endParaRPr>
            </a:p>
          </p:txBody>
        </p:sp>
        <p:sp>
          <p:nvSpPr>
            <p:cNvPr id="107" name="文本框 106">
              <a:extLst>
                <a:ext uri="{FF2B5EF4-FFF2-40B4-BE49-F238E27FC236}">
                  <a16:creationId xmlns:a16="http://schemas.microsoft.com/office/drawing/2014/main" id="{95D72A3A-9B86-474E-A784-72E19FDABFE0}"/>
                </a:ext>
              </a:extLst>
            </p:cNvPr>
            <p:cNvSpPr txBox="1"/>
            <p:nvPr/>
          </p:nvSpPr>
          <p:spPr>
            <a:xfrm>
              <a:off x="8212346" y="3894529"/>
              <a:ext cx="764264" cy="369332"/>
            </a:xfrm>
            <a:prstGeom prst="rect">
              <a:avLst/>
            </a:prstGeom>
            <a:noFill/>
          </p:spPr>
          <p:txBody>
            <a:bodyPr wrap="square">
              <a:spAutoFit/>
            </a:bodyPr>
            <a:lstStyle/>
            <a:p>
              <a:pPr lvl="0" algn="ctr"/>
              <a:r>
                <a:rPr lang="en-US" altLang="zh-CN" dirty="0" err="1">
                  <a:solidFill>
                    <a:schemeClr val="tx1"/>
                  </a:solidFill>
                  <a:latin typeface="Times New Roman Regular" panose="02020603050405020304" charset="0"/>
                  <a:cs typeface="Times New Roman Regular" panose="02020603050405020304" charset="0"/>
                  <a:sym typeface="+mn-ea"/>
                </a:rPr>
                <a:t>W</a:t>
              </a:r>
              <a:r>
                <a:rPr lang="en-US" altLang="zh-CN" baseline="-25000" dirty="0" err="1">
                  <a:solidFill>
                    <a:schemeClr val="tx1"/>
                  </a:solidFill>
                  <a:latin typeface="Times New Roman Regular" panose="02020603050405020304" charset="0"/>
                  <a:cs typeface="Times New Roman Regular" panose="02020603050405020304" charset="0"/>
                  <a:sym typeface="+mn-ea"/>
                </a:rPr>
                <a:t>down</a:t>
              </a:r>
              <a:endParaRPr lang="en-US" altLang="zh-CN" baseline="-25000" dirty="0">
                <a:solidFill>
                  <a:schemeClr val="tx1"/>
                </a:solidFill>
                <a:uFillTx/>
                <a:latin typeface="Times New Roman Regular" panose="02020603050405020304" charset="0"/>
                <a:cs typeface="Times New Roman Regular" panose="02020603050405020304" charset="0"/>
                <a:sym typeface="+mn-ea"/>
              </a:endParaRPr>
            </a:p>
          </p:txBody>
        </p:sp>
      </p:grpSp>
      <p:grpSp>
        <p:nvGrpSpPr>
          <p:cNvPr id="5" name="组合 4">
            <a:extLst>
              <a:ext uri="{FF2B5EF4-FFF2-40B4-BE49-F238E27FC236}">
                <a16:creationId xmlns:a16="http://schemas.microsoft.com/office/drawing/2014/main" id="{B1A1BC71-4282-CE4F-89B7-B2255703EC81}"/>
              </a:ext>
            </a:extLst>
          </p:cNvPr>
          <p:cNvGrpSpPr/>
          <p:nvPr/>
        </p:nvGrpSpPr>
        <p:grpSpPr>
          <a:xfrm>
            <a:off x="7501183" y="1028973"/>
            <a:ext cx="4343596" cy="2834048"/>
            <a:chOff x="7501183" y="1028973"/>
            <a:chExt cx="4343596" cy="2834048"/>
          </a:xfrm>
        </p:grpSpPr>
        <p:pic>
          <p:nvPicPr>
            <p:cNvPr id="113" name="图片 112">
              <a:extLst>
                <a:ext uri="{FF2B5EF4-FFF2-40B4-BE49-F238E27FC236}">
                  <a16:creationId xmlns:a16="http://schemas.microsoft.com/office/drawing/2014/main" id="{53C4779B-3AD6-764F-BCE1-A0637ED0F0CB}"/>
                </a:ext>
              </a:extLst>
            </p:cNvPr>
            <p:cNvPicPr>
              <a:picLocks noChangeAspect="1"/>
            </p:cNvPicPr>
            <p:nvPr/>
          </p:nvPicPr>
          <p:blipFill>
            <a:blip r:embed="rId5">
              <a:alphaModFix amt="33000"/>
            </a:blip>
            <a:stretch>
              <a:fillRect/>
            </a:stretch>
          </p:blipFill>
          <p:spPr>
            <a:xfrm>
              <a:off x="7501183" y="1028973"/>
              <a:ext cx="639973" cy="639973"/>
            </a:xfrm>
            <a:prstGeom prst="rect">
              <a:avLst/>
            </a:prstGeom>
          </p:spPr>
        </p:pic>
        <p:sp>
          <p:nvSpPr>
            <p:cNvPr id="76" name="文本框 75">
              <a:extLst>
                <a:ext uri="{FF2B5EF4-FFF2-40B4-BE49-F238E27FC236}">
                  <a16:creationId xmlns:a16="http://schemas.microsoft.com/office/drawing/2014/main" id="{D5639387-B0A6-5641-B5D5-C7FA029CFCC3}"/>
                </a:ext>
              </a:extLst>
            </p:cNvPr>
            <p:cNvSpPr txBox="1"/>
            <p:nvPr/>
          </p:nvSpPr>
          <p:spPr>
            <a:xfrm>
              <a:off x="8024438" y="1143748"/>
              <a:ext cx="3820341" cy="461665"/>
            </a:xfrm>
            <a:prstGeom prst="rect">
              <a:avLst/>
            </a:prstGeom>
            <a:noFill/>
          </p:spPr>
          <p:txBody>
            <a:bodyPr wrap="none" rtlCol="0">
              <a:spAutoFit/>
            </a:bodyPr>
            <a:lstStyle/>
            <a:p>
              <a:r>
                <a:rPr kumimoji="1" lang="en-US" altLang="zh-CN" sz="2400" dirty="0"/>
                <a:t>Bottleneck size: Tuning </a:t>
              </a:r>
              <a:r>
                <a:rPr kumimoji="1" lang="en-US" altLang="zh-CN" sz="2400" u="sng" dirty="0">
                  <a:solidFill>
                    <a:schemeClr val="accent6">
                      <a:lumMod val="75000"/>
                    </a:schemeClr>
                  </a:solidFill>
                </a:rPr>
                <a:t>width</a:t>
              </a:r>
              <a:endParaRPr kumimoji="1" lang="zh-CN" altLang="en-US" sz="2400" u="sng" dirty="0">
                <a:solidFill>
                  <a:schemeClr val="accent6">
                    <a:lumMod val="75000"/>
                  </a:schemeClr>
                </a:solidFill>
              </a:endParaRPr>
            </a:p>
          </p:txBody>
        </p:sp>
        <p:pic>
          <p:nvPicPr>
            <p:cNvPr id="77" name="图片 76">
              <a:extLst>
                <a:ext uri="{FF2B5EF4-FFF2-40B4-BE49-F238E27FC236}">
                  <a16:creationId xmlns:a16="http://schemas.microsoft.com/office/drawing/2014/main" id="{3E57FCE6-EFC9-4848-9109-B6186215CB0B}"/>
                </a:ext>
              </a:extLst>
            </p:cNvPr>
            <p:cNvPicPr>
              <a:picLocks noChangeAspect="1"/>
            </p:cNvPicPr>
            <p:nvPr/>
          </p:nvPicPr>
          <p:blipFill>
            <a:blip r:embed="rId5"/>
            <a:stretch>
              <a:fillRect/>
            </a:stretch>
          </p:blipFill>
          <p:spPr>
            <a:xfrm>
              <a:off x="7771893" y="3368984"/>
              <a:ext cx="367534" cy="367534"/>
            </a:xfrm>
            <a:prstGeom prst="rect">
              <a:avLst/>
            </a:prstGeom>
          </p:spPr>
        </p:pic>
        <p:pic>
          <p:nvPicPr>
            <p:cNvPr id="78" name="图片 77">
              <a:extLst>
                <a:ext uri="{FF2B5EF4-FFF2-40B4-BE49-F238E27FC236}">
                  <a16:creationId xmlns:a16="http://schemas.microsoft.com/office/drawing/2014/main" id="{508FEBD6-1A90-A44D-9F2C-21C0E56940E2}"/>
                </a:ext>
              </a:extLst>
            </p:cNvPr>
            <p:cNvPicPr>
              <a:picLocks noChangeAspect="1"/>
            </p:cNvPicPr>
            <p:nvPr/>
          </p:nvPicPr>
          <p:blipFill>
            <a:blip r:embed="rId5"/>
            <a:stretch>
              <a:fillRect/>
            </a:stretch>
          </p:blipFill>
          <p:spPr>
            <a:xfrm>
              <a:off x="9824957" y="3223048"/>
              <a:ext cx="639973" cy="639973"/>
            </a:xfrm>
            <a:prstGeom prst="rect">
              <a:avLst/>
            </a:prstGeom>
          </p:spPr>
        </p:pic>
        <p:pic>
          <p:nvPicPr>
            <p:cNvPr id="112" name="图片 111">
              <a:extLst>
                <a:ext uri="{FF2B5EF4-FFF2-40B4-BE49-F238E27FC236}">
                  <a16:creationId xmlns:a16="http://schemas.microsoft.com/office/drawing/2014/main" id="{1A2B5B2C-CF6B-464D-B97D-29FAA9A1EF00}"/>
                </a:ext>
              </a:extLst>
            </p:cNvPr>
            <p:cNvPicPr>
              <a:picLocks noChangeAspect="1"/>
            </p:cNvPicPr>
            <p:nvPr/>
          </p:nvPicPr>
          <p:blipFill>
            <a:blip r:embed="rId5"/>
            <a:stretch>
              <a:fillRect/>
            </a:stretch>
          </p:blipFill>
          <p:spPr>
            <a:xfrm>
              <a:off x="7672493" y="1205559"/>
              <a:ext cx="367534" cy="367534"/>
            </a:xfrm>
            <a:prstGeom prst="rect">
              <a:avLst/>
            </a:prstGeom>
          </p:spPr>
        </p:pic>
      </p:grpSp>
      <p:sp>
        <p:nvSpPr>
          <p:cNvPr id="114" name="矩形 113">
            <a:extLst>
              <a:ext uri="{FF2B5EF4-FFF2-40B4-BE49-F238E27FC236}">
                <a16:creationId xmlns:a16="http://schemas.microsoft.com/office/drawing/2014/main" id="{804FBBF0-5A69-0F4D-9AF2-7078618B4EE0}"/>
              </a:ext>
            </a:extLst>
          </p:cNvPr>
          <p:cNvSpPr/>
          <p:nvPr/>
        </p:nvSpPr>
        <p:spPr>
          <a:xfrm>
            <a:off x="288759" y="1028973"/>
            <a:ext cx="6943072" cy="439195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矩形 114">
            <a:extLst>
              <a:ext uri="{FF2B5EF4-FFF2-40B4-BE49-F238E27FC236}">
                <a16:creationId xmlns:a16="http://schemas.microsoft.com/office/drawing/2014/main" id="{7E577E92-2F1A-F94A-B99A-DD3DF9DC814E}"/>
              </a:ext>
            </a:extLst>
          </p:cNvPr>
          <p:cNvSpPr/>
          <p:nvPr/>
        </p:nvSpPr>
        <p:spPr>
          <a:xfrm>
            <a:off x="7359196" y="1028973"/>
            <a:ext cx="4511938" cy="440690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4D6AC144-B83A-9D4F-9E0A-742DFFFE73CD}"/>
              </a:ext>
            </a:extLst>
          </p:cNvPr>
          <p:cNvSpPr>
            <a:spLocks noGrp="1"/>
          </p:cNvSpPr>
          <p:nvPr>
            <p:ph type="sldNum" sz="quarter" idx="4"/>
          </p:nvPr>
        </p:nvSpPr>
        <p:spPr/>
        <p:txBody>
          <a:bodyPr/>
          <a:lstStyle/>
          <a:p>
            <a:fld id="{9FE11B73-A815-BF4E-9B20-19D14749F6B9}" type="slidenum">
              <a:rPr kumimoji="1" lang="zh-CN" altLang="en-US" smtClean="0"/>
              <a:pPr/>
              <a:t>6</a:t>
            </a:fld>
            <a:r>
              <a:rPr kumimoji="1" lang="en-US" altLang="zh-CN"/>
              <a:t>/15</a:t>
            </a:r>
            <a:endParaRPr kumimoji="1" lang="zh-CN" altLang="en-US" dirty="0"/>
          </a:p>
        </p:txBody>
      </p:sp>
    </p:spTree>
    <p:custDataLst>
      <p:tags r:id="rId1"/>
    </p:custDataLst>
    <p:extLst>
      <p:ext uri="{BB962C8B-B14F-4D97-AF65-F5344CB8AC3E}">
        <p14:creationId xmlns:p14="http://schemas.microsoft.com/office/powerpoint/2010/main" val="402739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xEl>
                                              <p:pRg st="0" end="0"/>
                                            </p:txEl>
                                          </p:spTgt>
                                        </p:tgtEl>
                                      </p:cBhvr>
                                    </p:animEffect>
                                    <p:animScale>
                                      <p:cBhvr>
                                        <p:cTn id="1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C10B-318F-4A43-9B39-DD8540F18749}"/>
              </a:ext>
            </a:extLst>
          </p:cNvPr>
          <p:cNvSpPr>
            <a:spLocks noGrp="1"/>
          </p:cNvSpPr>
          <p:nvPr>
            <p:ph type="title"/>
          </p:nvPr>
        </p:nvSpPr>
        <p:spPr/>
        <p:txBody>
          <a:bodyPr>
            <a:normAutofit/>
          </a:bodyPr>
          <a:lstStyle/>
          <a:p>
            <a:r>
              <a:rPr kumimoji="1" lang="en-US" altLang="zh-CN" dirty="0"/>
              <a:t>Challenge: No Silver Bullet Configuration</a:t>
            </a:r>
            <a:endParaRPr lang="en-CN" dirty="0"/>
          </a:p>
        </p:txBody>
      </p:sp>
      <p:sp>
        <p:nvSpPr>
          <p:cNvPr id="3" name="Content Placeholder 2">
            <a:extLst>
              <a:ext uri="{FF2B5EF4-FFF2-40B4-BE49-F238E27FC236}">
                <a16:creationId xmlns:a16="http://schemas.microsoft.com/office/drawing/2014/main" id="{AFFAE7C0-7FB8-384F-88CB-B6A13EB7BC63}"/>
              </a:ext>
            </a:extLst>
          </p:cNvPr>
          <p:cNvSpPr>
            <a:spLocks noGrp="1"/>
          </p:cNvSpPr>
          <p:nvPr>
            <p:ph idx="1"/>
          </p:nvPr>
        </p:nvSpPr>
        <p:spPr>
          <a:xfrm>
            <a:off x="838200" y="1323918"/>
            <a:ext cx="10515600" cy="1581842"/>
          </a:xfrm>
        </p:spPr>
        <p:txBody>
          <a:bodyPr/>
          <a:lstStyle/>
          <a:p>
            <a:r>
              <a:rPr lang="en-US" dirty="0"/>
              <a:t>The optimal configuration can be </a:t>
            </a:r>
            <a:r>
              <a:rPr lang="en-US" b="1" dirty="0">
                <a:solidFill>
                  <a:schemeClr val="accent1"/>
                </a:solidFill>
              </a:rPr>
              <a:t>switched</a:t>
            </a:r>
            <a:r>
              <a:rPr lang="en-US" dirty="0">
                <a:solidFill>
                  <a:schemeClr val="accent1"/>
                </a:solidFill>
              </a:rPr>
              <a:t> across FL rounds</a:t>
            </a:r>
            <a:r>
              <a:rPr lang="en-US" dirty="0"/>
              <a:t>.</a:t>
            </a:r>
          </a:p>
          <a:p>
            <a:r>
              <a:rPr lang="en-US" dirty="0"/>
              <a:t>Configuration </a:t>
            </a:r>
            <a:r>
              <a:rPr lang="en-US" b="1" dirty="0">
                <a:solidFill>
                  <a:schemeClr val="accent1"/>
                </a:solidFill>
              </a:rPr>
              <a:t>varies</a:t>
            </a:r>
            <a:r>
              <a:rPr lang="en-US" dirty="0">
                <a:solidFill>
                  <a:schemeClr val="accent1"/>
                </a:solidFill>
              </a:rPr>
              <a:t> across many factors</a:t>
            </a:r>
            <a:r>
              <a:rPr lang="en-US" dirty="0"/>
              <a:t>: </a:t>
            </a:r>
            <a:br>
              <a:rPr lang="en-US" dirty="0"/>
            </a:br>
            <a:r>
              <a:rPr lang="en-US" dirty="0"/>
              <a:t>targeted accuracy, targeted NLP tasks and client resources.</a:t>
            </a:r>
            <a:endParaRPr lang="en-US" altLang="zh-CN" dirty="0"/>
          </a:p>
        </p:txBody>
      </p:sp>
      <p:grpSp>
        <p:nvGrpSpPr>
          <p:cNvPr id="7" name="组合 6">
            <a:extLst>
              <a:ext uri="{FF2B5EF4-FFF2-40B4-BE49-F238E27FC236}">
                <a16:creationId xmlns:a16="http://schemas.microsoft.com/office/drawing/2014/main" id="{E6740B9E-9384-6249-95D0-ABF50BE50256}"/>
              </a:ext>
            </a:extLst>
          </p:cNvPr>
          <p:cNvGrpSpPr/>
          <p:nvPr/>
        </p:nvGrpSpPr>
        <p:grpSpPr>
          <a:xfrm>
            <a:off x="6345253" y="3109324"/>
            <a:ext cx="5846747" cy="2994400"/>
            <a:chOff x="6345253" y="3109324"/>
            <a:chExt cx="5846747" cy="2994400"/>
          </a:xfrm>
        </p:grpSpPr>
        <p:pic>
          <p:nvPicPr>
            <p:cNvPr id="9" name="图片 8">
              <a:extLst>
                <a:ext uri="{FF2B5EF4-FFF2-40B4-BE49-F238E27FC236}">
                  <a16:creationId xmlns:a16="http://schemas.microsoft.com/office/drawing/2014/main" id="{593DDAE5-FBBE-7903-D570-C81BAC286043}"/>
                </a:ext>
              </a:extLst>
            </p:cNvPr>
            <p:cNvPicPr>
              <a:picLocks noChangeAspect="1"/>
            </p:cNvPicPr>
            <p:nvPr/>
          </p:nvPicPr>
          <p:blipFill rotWithShape="1">
            <a:blip r:embed="rId4"/>
            <a:srcRect l="50000" t="214" b="33494"/>
            <a:stretch/>
          </p:blipFill>
          <p:spPr>
            <a:xfrm>
              <a:off x="6345253" y="3109324"/>
              <a:ext cx="5846747" cy="1685833"/>
            </a:xfrm>
            <a:prstGeom prst="rect">
              <a:avLst/>
            </a:prstGeom>
          </p:spPr>
        </p:pic>
        <p:sp>
          <p:nvSpPr>
            <p:cNvPr id="10" name="文本框 9">
              <a:extLst>
                <a:ext uri="{FF2B5EF4-FFF2-40B4-BE49-F238E27FC236}">
                  <a16:creationId xmlns:a16="http://schemas.microsoft.com/office/drawing/2014/main" id="{5BB83413-6EAA-2B45-BAF3-28847763CFA3}"/>
                </a:ext>
              </a:extLst>
            </p:cNvPr>
            <p:cNvSpPr txBox="1"/>
            <p:nvPr/>
          </p:nvSpPr>
          <p:spPr>
            <a:xfrm>
              <a:off x="6496755" y="5180394"/>
              <a:ext cx="5543742" cy="923330"/>
            </a:xfrm>
            <a:prstGeom prst="rect">
              <a:avLst/>
            </a:prstGeom>
            <a:noFill/>
          </p:spPr>
          <p:txBody>
            <a:bodyPr wrap="square">
              <a:spAutoFit/>
            </a:bodyPr>
            <a:lstStyle/>
            <a:p>
              <a:r>
                <a:rPr lang="en-US" altLang="zh-CN" dirty="0"/>
                <a:t>The optimal adapter configuration (i.e., best time to-accuracy) for different target accuracy (ratio to the full convergence accuracy) and different datasets.</a:t>
              </a:r>
              <a:endParaRPr lang="zh-CN" altLang="en-US" dirty="0"/>
            </a:p>
          </p:txBody>
        </p:sp>
      </p:grpSp>
      <p:grpSp>
        <p:nvGrpSpPr>
          <p:cNvPr id="6" name="组合 5">
            <a:extLst>
              <a:ext uri="{FF2B5EF4-FFF2-40B4-BE49-F238E27FC236}">
                <a16:creationId xmlns:a16="http://schemas.microsoft.com/office/drawing/2014/main" id="{6B6152E1-E853-1C4D-811B-6F87AA5DE8E6}"/>
              </a:ext>
            </a:extLst>
          </p:cNvPr>
          <p:cNvGrpSpPr/>
          <p:nvPr/>
        </p:nvGrpSpPr>
        <p:grpSpPr>
          <a:xfrm>
            <a:off x="655435" y="2856736"/>
            <a:ext cx="5343485" cy="3275965"/>
            <a:chOff x="655435" y="2856736"/>
            <a:chExt cx="5343485" cy="3275965"/>
          </a:xfrm>
        </p:grpSpPr>
        <p:pic>
          <p:nvPicPr>
            <p:cNvPr id="11" name="图片 10">
              <a:extLst>
                <a:ext uri="{FF2B5EF4-FFF2-40B4-BE49-F238E27FC236}">
                  <a16:creationId xmlns:a16="http://schemas.microsoft.com/office/drawing/2014/main" id="{52DDA3B7-4344-2062-F380-3DBAC65B4395}"/>
                </a:ext>
              </a:extLst>
            </p:cNvPr>
            <p:cNvPicPr>
              <a:picLocks noChangeAspect="1"/>
            </p:cNvPicPr>
            <p:nvPr/>
          </p:nvPicPr>
          <p:blipFill rotWithShape="1">
            <a:blip r:embed="rId5"/>
            <a:srcRect l="8396" t="10667" r="51216" b="75405"/>
            <a:stretch/>
          </p:blipFill>
          <p:spPr>
            <a:xfrm>
              <a:off x="807605" y="2856736"/>
              <a:ext cx="5039143" cy="2248962"/>
            </a:xfrm>
            <a:prstGeom prst="rect">
              <a:avLst/>
            </a:prstGeom>
          </p:spPr>
        </p:pic>
        <p:sp>
          <p:nvSpPr>
            <p:cNvPr id="12" name="文本框 11">
              <a:extLst>
                <a:ext uri="{FF2B5EF4-FFF2-40B4-BE49-F238E27FC236}">
                  <a16:creationId xmlns:a16="http://schemas.microsoft.com/office/drawing/2014/main" id="{B39CA5DE-3980-CB48-9B2E-ACD4B793F185}"/>
                </a:ext>
              </a:extLst>
            </p:cNvPr>
            <p:cNvSpPr txBox="1"/>
            <p:nvPr/>
          </p:nvSpPr>
          <p:spPr>
            <a:xfrm>
              <a:off x="655435" y="5209371"/>
              <a:ext cx="5343485" cy="923330"/>
            </a:xfrm>
            <a:prstGeom prst="rect">
              <a:avLst/>
            </a:prstGeom>
            <a:noFill/>
          </p:spPr>
          <p:txBody>
            <a:bodyPr wrap="square">
              <a:spAutoFit/>
            </a:bodyPr>
            <a:lstStyle/>
            <a:p>
              <a:r>
                <a:rPr lang="en-US" altLang="zh-CN" dirty="0"/>
                <a:t>Across different target accuracy and target </a:t>
              </a:r>
              <a:r>
                <a:rPr lang="en-US" altLang="zh-CN" dirty="0" err="1"/>
                <a:t>FedNLP</a:t>
              </a:r>
              <a:r>
                <a:rPr lang="en-US" altLang="zh-CN" dirty="0"/>
                <a:t> tasks, the optimal adapter configuration (depth, width) varies. Model: BERT; device: Jetson TX2.</a:t>
              </a:r>
              <a:endParaRPr lang="zh-CN" altLang="en-US" dirty="0"/>
            </a:p>
          </p:txBody>
        </p:sp>
      </p:grpSp>
      <p:sp>
        <p:nvSpPr>
          <p:cNvPr id="4" name="灯片编号占位符 3">
            <a:extLst>
              <a:ext uri="{FF2B5EF4-FFF2-40B4-BE49-F238E27FC236}">
                <a16:creationId xmlns:a16="http://schemas.microsoft.com/office/drawing/2014/main" id="{D3369618-326D-0B47-AB70-3B3AE49D2C74}"/>
              </a:ext>
            </a:extLst>
          </p:cNvPr>
          <p:cNvSpPr>
            <a:spLocks noGrp="1"/>
          </p:cNvSpPr>
          <p:nvPr>
            <p:ph type="sldNum" sz="quarter" idx="4"/>
          </p:nvPr>
        </p:nvSpPr>
        <p:spPr/>
        <p:txBody>
          <a:bodyPr/>
          <a:lstStyle/>
          <a:p>
            <a:fld id="{9FE11B73-A815-BF4E-9B20-19D14749F6B9}" type="slidenum">
              <a:rPr kumimoji="1" lang="zh-CN" altLang="en-US" smtClean="0"/>
              <a:pPr/>
              <a:t>7</a:t>
            </a:fld>
            <a:r>
              <a:rPr kumimoji="1" lang="en-US" altLang="zh-CN"/>
              <a:t>/15</a:t>
            </a:r>
            <a:endParaRPr kumimoji="1" lang="zh-CN" altLang="en-US" dirty="0"/>
          </a:p>
        </p:txBody>
      </p:sp>
    </p:spTree>
    <p:custDataLst>
      <p:tags r:id="rId1"/>
    </p:custDataLst>
    <p:extLst>
      <p:ext uri="{BB962C8B-B14F-4D97-AF65-F5344CB8AC3E}">
        <p14:creationId xmlns:p14="http://schemas.microsoft.com/office/powerpoint/2010/main" val="426462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3">
                                            <p:txEl>
                                              <p:pRg st="1" end="1"/>
                                            </p:txEl>
                                          </p:spTgt>
                                        </p:tgtEl>
                                      </p:cBhvr>
                                    </p:animEffect>
                                    <p:animScale>
                                      <p:cBhvr>
                                        <p:cTn id="15" dur="250" autoRev="1" fill="hold"/>
                                        <p:tgtEl>
                                          <p:spTgt spid="3">
                                            <p:txEl>
                                              <p:pRg st="1" end="1"/>
                                            </p:txEl>
                                          </p:spTgt>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7"/>
                                        </p:tgtEl>
                                      </p:cBhvr>
                                    </p:animEffect>
                                    <p:animScale>
                                      <p:cBhvr>
                                        <p:cTn id="18"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C5707-30C4-3FCB-F79D-C36E0555A950}"/>
              </a:ext>
            </a:extLst>
          </p:cNvPr>
          <p:cNvSpPr>
            <a:spLocks noGrp="1"/>
          </p:cNvSpPr>
          <p:nvPr>
            <p:ph type="title"/>
          </p:nvPr>
        </p:nvSpPr>
        <p:spPr/>
        <p:txBody>
          <a:bodyPr>
            <a:normAutofit/>
          </a:bodyPr>
          <a:lstStyle/>
          <a:p>
            <a:r>
              <a:rPr kumimoji="1" lang="en-US" altLang="zh-CN" dirty="0"/>
              <a:t>Design: Online Configurator</a:t>
            </a:r>
            <a:endParaRPr kumimoji="1" lang="zh-CN" altLang="en-US" dirty="0"/>
          </a:p>
        </p:txBody>
      </p:sp>
      <p:sp>
        <p:nvSpPr>
          <p:cNvPr id="3" name="内容占位符 2">
            <a:extLst>
              <a:ext uri="{FF2B5EF4-FFF2-40B4-BE49-F238E27FC236}">
                <a16:creationId xmlns:a16="http://schemas.microsoft.com/office/drawing/2014/main" id="{217742FD-00C7-97B3-1BA9-C8A3FBB02B2F}"/>
              </a:ext>
            </a:extLst>
          </p:cNvPr>
          <p:cNvSpPr>
            <a:spLocks noGrp="1"/>
          </p:cNvSpPr>
          <p:nvPr>
            <p:ph idx="1"/>
          </p:nvPr>
        </p:nvSpPr>
        <p:spPr>
          <a:xfrm>
            <a:off x="549229" y="1150746"/>
            <a:ext cx="10515600" cy="838807"/>
          </a:xfrm>
        </p:spPr>
        <p:txBody>
          <a:bodyPr>
            <a:normAutofit fontScale="92500" lnSpcReduction="20000"/>
          </a:bodyPr>
          <a:lstStyle/>
          <a:p>
            <a:r>
              <a:rPr kumimoji="1" lang="en-US" altLang="zh-CN" b="1" dirty="0"/>
              <a:t>Progressive training: </a:t>
            </a:r>
            <a:r>
              <a:rPr kumimoji="1" lang="en-US" altLang="zh-CN" dirty="0"/>
              <a:t>curriculum upgrading adapter configuration.</a:t>
            </a:r>
          </a:p>
          <a:p>
            <a:r>
              <a:rPr kumimoji="1" lang="en-US" altLang="zh-CN" b="1" dirty="0">
                <a:solidFill>
                  <a:schemeClr val="accent5">
                    <a:lumMod val="75000"/>
                  </a:schemeClr>
                </a:solidFill>
              </a:rPr>
              <a:t>Sideline trails: </a:t>
            </a:r>
            <a:r>
              <a:rPr kumimoji="1" lang="en-US" altLang="zh-CN" dirty="0">
                <a:solidFill>
                  <a:schemeClr val="accent5">
                    <a:lumMod val="75000"/>
                  </a:schemeClr>
                </a:solidFill>
              </a:rPr>
              <a:t>identifying timing and direction to upgrade configuration.</a:t>
            </a:r>
          </a:p>
          <a:p>
            <a:endParaRPr kumimoji="1" lang="en-US" altLang="zh-CN" dirty="0"/>
          </a:p>
          <a:p>
            <a:endParaRPr kumimoji="1" lang="en-US" altLang="zh-CN" dirty="0"/>
          </a:p>
        </p:txBody>
      </p:sp>
      <p:sp>
        <p:nvSpPr>
          <p:cNvPr id="7" name="矩形 6">
            <a:extLst>
              <a:ext uri="{FF2B5EF4-FFF2-40B4-BE49-F238E27FC236}">
                <a16:creationId xmlns:a16="http://schemas.microsoft.com/office/drawing/2014/main" id="{388117C4-5E6A-9DEA-0F53-FC9CBEED8F94}"/>
              </a:ext>
            </a:extLst>
          </p:cNvPr>
          <p:cNvSpPr/>
          <p:nvPr/>
        </p:nvSpPr>
        <p:spPr>
          <a:xfrm>
            <a:off x="8463490" y="2215290"/>
            <a:ext cx="3475675" cy="2886710"/>
          </a:xfrm>
          <a:prstGeom prst="rect">
            <a:avLst/>
          </a:prstGeom>
          <a:solidFill>
            <a:schemeClr val="accent1">
              <a:lumMod val="20000"/>
              <a:lumOff val="80000"/>
            </a:schemeClr>
          </a:solidFill>
          <a:ln w="508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D397B39-BE90-FB47-06F4-38084D27A1E9}"/>
              </a:ext>
            </a:extLst>
          </p:cNvPr>
          <p:cNvSpPr/>
          <p:nvPr/>
        </p:nvSpPr>
        <p:spPr>
          <a:xfrm>
            <a:off x="8177740" y="2635025"/>
            <a:ext cx="3475675" cy="2886710"/>
          </a:xfrm>
          <a:prstGeom prst="rect">
            <a:avLst/>
          </a:prstGeom>
          <a:solidFill>
            <a:schemeClr val="accent2">
              <a:lumMod val="20000"/>
              <a:lumOff val="80000"/>
            </a:schemeClr>
          </a:solidFill>
          <a:ln w="508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842815E-B274-90F0-DFBD-DD8F4AC61817}"/>
              </a:ext>
            </a:extLst>
          </p:cNvPr>
          <p:cNvSpPr/>
          <p:nvPr/>
        </p:nvSpPr>
        <p:spPr>
          <a:xfrm>
            <a:off x="7882466" y="3031265"/>
            <a:ext cx="3477578" cy="2886710"/>
          </a:xfrm>
          <a:prstGeom prst="rect">
            <a:avLst/>
          </a:prstGeom>
          <a:solidFill>
            <a:schemeClr val="accent4">
              <a:lumMod val="20000"/>
              <a:lumOff val="80000"/>
            </a:schemeClr>
          </a:solidFill>
          <a:ln w="508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BF9FB76-53F6-8E84-63BF-5110EF5A4A7F}"/>
              </a:ext>
            </a:extLst>
          </p:cNvPr>
          <p:cNvSpPr/>
          <p:nvPr/>
        </p:nvSpPr>
        <p:spPr>
          <a:xfrm>
            <a:off x="6480633" y="4646070"/>
            <a:ext cx="1099820" cy="539115"/>
          </a:xfrm>
          <a:prstGeom prst="rect">
            <a:avLst/>
          </a:prstGeom>
          <a:solidFill>
            <a:schemeClr val="accent1">
              <a:lumMod val="20000"/>
              <a:lumOff val="80000"/>
            </a:schemeClr>
          </a:solidFill>
          <a:ln w="12700" cmpd="sng">
            <a:solidFill>
              <a:schemeClr val="accent1">
                <a:shade val="50000"/>
              </a:schemeClr>
            </a:solidFill>
            <a:prstDash val="sysDash"/>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latin typeface="Times New Roman Regular" panose="02020603050405020304" charset="0"/>
                <a:cs typeface="Times New Roman Regular" panose="02020603050405020304" charset="0"/>
                <a:sym typeface="+mn-ea"/>
              </a:rPr>
              <a:t>Adapter</a:t>
            </a:r>
          </a:p>
        </p:txBody>
      </p:sp>
      <p:sp>
        <p:nvSpPr>
          <p:cNvPr id="11" name="矩形 10">
            <a:extLst>
              <a:ext uri="{FF2B5EF4-FFF2-40B4-BE49-F238E27FC236}">
                <a16:creationId xmlns:a16="http://schemas.microsoft.com/office/drawing/2014/main" id="{B6DA1236-BEB0-915C-14BB-C4786936AE5F}"/>
              </a:ext>
            </a:extLst>
          </p:cNvPr>
          <p:cNvSpPr/>
          <p:nvPr/>
        </p:nvSpPr>
        <p:spPr>
          <a:xfrm>
            <a:off x="6485713" y="3198270"/>
            <a:ext cx="1099820" cy="539115"/>
          </a:xfrm>
          <a:prstGeom prst="rect">
            <a:avLst/>
          </a:prstGeom>
          <a:solidFill>
            <a:schemeClr val="accent1">
              <a:lumMod val="20000"/>
              <a:lumOff val="80000"/>
            </a:schemeClr>
          </a:solidFill>
          <a:ln w="28575" cmpd="sng">
            <a:solidFill>
              <a:schemeClr val="accent1">
                <a:shade val="50000"/>
              </a:schemeClr>
            </a:solidFill>
            <a:prstDash val="solid"/>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latin typeface="Times New Roman Regular" panose="02020603050405020304" charset="0"/>
                <a:cs typeface="Times New Roman Regular" panose="02020603050405020304" charset="0"/>
                <a:sym typeface="+mn-ea"/>
              </a:rPr>
              <a:t>Adapter</a:t>
            </a:r>
          </a:p>
        </p:txBody>
      </p:sp>
      <p:sp>
        <p:nvSpPr>
          <p:cNvPr id="12" name="矩形 11">
            <a:extLst>
              <a:ext uri="{FF2B5EF4-FFF2-40B4-BE49-F238E27FC236}">
                <a16:creationId xmlns:a16="http://schemas.microsoft.com/office/drawing/2014/main" id="{811CF3C6-C315-90E4-AB22-D247B1B155B6}"/>
              </a:ext>
            </a:extLst>
          </p:cNvPr>
          <p:cNvSpPr/>
          <p:nvPr/>
        </p:nvSpPr>
        <p:spPr>
          <a:xfrm>
            <a:off x="740109" y="5175634"/>
            <a:ext cx="4660900" cy="342265"/>
          </a:xfrm>
          <a:prstGeom prst="rect">
            <a:avLst/>
          </a:prstGeom>
          <a:solidFill>
            <a:schemeClr val="bg2">
              <a:lumMod val="9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latin typeface="Times New Roman Regular" panose="02020603050405020304" charset="0"/>
                <a:sym typeface="+mn-ea"/>
              </a:rPr>
              <a:t>Client Selector</a:t>
            </a:r>
          </a:p>
        </p:txBody>
      </p:sp>
      <p:sp>
        <p:nvSpPr>
          <p:cNvPr id="13" name="椭圆 12">
            <a:extLst>
              <a:ext uri="{FF2B5EF4-FFF2-40B4-BE49-F238E27FC236}">
                <a16:creationId xmlns:a16="http://schemas.microsoft.com/office/drawing/2014/main" id="{213AD500-D10B-07D0-7566-3FB807FBC424}"/>
              </a:ext>
            </a:extLst>
          </p:cNvPr>
          <p:cNvSpPr/>
          <p:nvPr/>
        </p:nvSpPr>
        <p:spPr>
          <a:xfrm>
            <a:off x="1843615" y="3055395"/>
            <a:ext cx="227965" cy="21717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solidFill>
                  <a:schemeClr val="tx1"/>
                </a:solidFill>
              </a:rPr>
              <a:t>1</a:t>
            </a:r>
          </a:p>
        </p:txBody>
      </p:sp>
      <p:sp>
        <p:nvSpPr>
          <p:cNvPr id="14" name="矩形 13">
            <a:extLst>
              <a:ext uri="{FF2B5EF4-FFF2-40B4-BE49-F238E27FC236}">
                <a16:creationId xmlns:a16="http://schemas.microsoft.com/office/drawing/2014/main" id="{E6F19C14-1D54-BF8C-3308-C2C46BEE9341}"/>
              </a:ext>
            </a:extLst>
          </p:cNvPr>
          <p:cNvSpPr/>
          <p:nvPr/>
        </p:nvSpPr>
        <p:spPr>
          <a:xfrm rot="16200000">
            <a:off x="3543513" y="3073172"/>
            <a:ext cx="1657981" cy="702945"/>
          </a:xfrm>
          <a:prstGeom prst="rect">
            <a:avLst/>
          </a:prstGeom>
          <a:solidFill>
            <a:schemeClr val="bg2">
              <a:lumMod val="9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latin typeface="Times New Roman Regular" panose="02020603050405020304" charset="0"/>
                <a:sym typeface="+mn-ea"/>
              </a:rPr>
              <a:t>T&amp;E Scheduler</a:t>
            </a:r>
          </a:p>
        </p:txBody>
      </p:sp>
      <p:sp>
        <p:nvSpPr>
          <p:cNvPr id="15" name="矩形 14">
            <a:extLst>
              <a:ext uri="{FF2B5EF4-FFF2-40B4-BE49-F238E27FC236}">
                <a16:creationId xmlns:a16="http://schemas.microsoft.com/office/drawing/2014/main" id="{B134A5BF-0022-28F1-99D6-F6BAB4B09D60}"/>
              </a:ext>
            </a:extLst>
          </p:cNvPr>
          <p:cNvSpPr/>
          <p:nvPr/>
        </p:nvSpPr>
        <p:spPr>
          <a:xfrm>
            <a:off x="749123" y="2492150"/>
            <a:ext cx="2826385" cy="539115"/>
          </a:xfrm>
          <a:prstGeom prst="rect">
            <a:avLst/>
          </a:prstGeom>
          <a:solidFill>
            <a:schemeClr val="bg2">
              <a:lumMod val="9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latin typeface="Times New Roman Regular" panose="02020603050405020304" charset="0"/>
                <a:cs typeface="Times New Roman Regular" panose="02020603050405020304" charset="0"/>
              </a:rPr>
              <a:t>Server</a:t>
            </a:r>
          </a:p>
          <a:p>
            <a:pPr algn="ctr"/>
            <a:r>
              <a:rPr lang="en-US" altLang="zh-CN">
                <a:latin typeface="Times New Roman Regular" panose="02020603050405020304" charset="0"/>
                <a:cs typeface="Times New Roman Regular" panose="02020603050405020304" charset="0"/>
              </a:rPr>
              <a:t>Management</a:t>
            </a:r>
          </a:p>
        </p:txBody>
      </p:sp>
      <p:sp>
        <p:nvSpPr>
          <p:cNvPr id="16" name="矩形 15">
            <a:extLst>
              <a:ext uri="{FF2B5EF4-FFF2-40B4-BE49-F238E27FC236}">
                <a16:creationId xmlns:a16="http://schemas.microsoft.com/office/drawing/2014/main" id="{CD7A6363-5D6C-B471-F44B-90B96562349F}"/>
              </a:ext>
            </a:extLst>
          </p:cNvPr>
          <p:cNvSpPr/>
          <p:nvPr/>
        </p:nvSpPr>
        <p:spPr>
          <a:xfrm>
            <a:off x="1849578" y="3354480"/>
            <a:ext cx="1727200" cy="539115"/>
          </a:xfrm>
          <a:prstGeom prst="rect">
            <a:avLst/>
          </a:prstGeom>
          <a:solidFill>
            <a:schemeClr val="accent3">
              <a:lumMod val="60000"/>
              <a:lumOff val="4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latin typeface="Times New Roman Regular" panose="02020603050405020304" charset="0"/>
                <a:cs typeface="Times New Roman Regular" panose="02020603050405020304" charset="0"/>
                <a:sym typeface="+mn-ea"/>
              </a:rPr>
              <a:t>Pre-Trained</a:t>
            </a:r>
          </a:p>
          <a:p>
            <a:pPr lvl="0" algn="ctr"/>
            <a:r>
              <a:rPr lang="en-US" altLang="zh-CN">
                <a:latin typeface="Times New Roman Regular" panose="02020603050405020304" charset="0"/>
                <a:cs typeface="Times New Roman Regular" panose="02020603050405020304" charset="0"/>
                <a:sym typeface="+mn-ea"/>
              </a:rPr>
              <a:t>Model</a:t>
            </a:r>
          </a:p>
        </p:txBody>
      </p:sp>
      <p:sp>
        <p:nvSpPr>
          <p:cNvPr id="17" name="矩形 16">
            <a:extLst>
              <a:ext uri="{FF2B5EF4-FFF2-40B4-BE49-F238E27FC236}">
                <a16:creationId xmlns:a16="http://schemas.microsoft.com/office/drawing/2014/main" id="{67E71A25-018A-2F02-6D0A-62DC49A1BEDA}"/>
              </a:ext>
            </a:extLst>
          </p:cNvPr>
          <p:cNvSpPr/>
          <p:nvPr/>
        </p:nvSpPr>
        <p:spPr>
          <a:xfrm>
            <a:off x="749758" y="3354290"/>
            <a:ext cx="1099820" cy="539115"/>
          </a:xfrm>
          <a:prstGeom prst="rect">
            <a:avLst/>
          </a:prstGeom>
          <a:solidFill>
            <a:schemeClr val="accent4">
              <a:lumMod val="20000"/>
              <a:lumOff val="80000"/>
            </a:schemeClr>
          </a:solidFill>
          <a:ln w="12700" cmpd="sng">
            <a:solidFill>
              <a:schemeClr val="accent1">
                <a:shade val="50000"/>
              </a:schemeClr>
            </a:solidFill>
            <a:prstDash val="sysDash"/>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latin typeface="Times New Roman Regular" panose="02020603050405020304" charset="0"/>
                <a:cs typeface="Times New Roman Regular" panose="02020603050405020304" charset="0"/>
                <a:sym typeface="+mn-ea"/>
              </a:rPr>
              <a:t>Adapter</a:t>
            </a:r>
          </a:p>
        </p:txBody>
      </p:sp>
      <p:sp>
        <p:nvSpPr>
          <p:cNvPr id="18" name="矩形 17">
            <a:extLst>
              <a:ext uri="{FF2B5EF4-FFF2-40B4-BE49-F238E27FC236}">
                <a16:creationId xmlns:a16="http://schemas.microsoft.com/office/drawing/2014/main" id="{E8AE92F7-6566-16FE-26B3-B7031D6A2C45}"/>
              </a:ext>
            </a:extLst>
          </p:cNvPr>
          <p:cNvSpPr/>
          <p:nvPr/>
        </p:nvSpPr>
        <p:spPr>
          <a:xfrm>
            <a:off x="522180" y="2238150"/>
            <a:ext cx="5394325" cy="3679825"/>
          </a:xfrm>
          <a:prstGeom prst="rect">
            <a:avLst/>
          </a:prstGeom>
          <a:noFill/>
          <a:ln w="508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0578620-AFC5-AE4C-7EFF-9C47B707B477}"/>
              </a:ext>
            </a:extLst>
          </p:cNvPr>
          <p:cNvSpPr/>
          <p:nvPr/>
        </p:nvSpPr>
        <p:spPr>
          <a:xfrm>
            <a:off x="8266888" y="4875305"/>
            <a:ext cx="1099185" cy="342265"/>
          </a:xfrm>
          <a:prstGeom prst="rect">
            <a:avLst/>
          </a:prstGeom>
          <a:solidFill>
            <a:schemeClr val="bg2">
              <a:lumMod val="9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latin typeface="Times New Roman Regular" panose="02020603050405020304" charset="0"/>
                <a:sym typeface="+mn-ea"/>
              </a:rPr>
              <a:t>Receiver</a:t>
            </a:r>
          </a:p>
        </p:txBody>
      </p:sp>
      <p:sp>
        <p:nvSpPr>
          <p:cNvPr id="20" name="流程图: 磁盘 15">
            <a:extLst>
              <a:ext uri="{FF2B5EF4-FFF2-40B4-BE49-F238E27FC236}">
                <a16:creationId xmlns:a16="http://schemas.microsoft.com/office/drawing/2014/main" id="{C4EF47D5-25DD-837F-FBF0-DB6BE4E3D567}"/>
              </a:ext>
            </a:extLst>
          </p:cNvPr>
          <p:cNvSpPr/>
          <p:nvPr/>
        </p:nvSpPr>
        <p:spPr>
          <a:xfrm>
            <a:off x="9654998" y="4584475"/>
            <a:ext cx="1319530" cy="1052830"/>
          </a:xfrm>
          <a:prstGeom prst="flowChartMagneticDisk">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Device</a:t>
            </a:r>
          </a:p>
          <a:p>
            <a:pPr algn="ctr"/>
            <a:r>
              <a:rPr lang="en-US" altLang="zh-CN" dirty="0">
                <a:solidFill>
                  <a:schemeClr val="tx1"/>
                </a:solidFill>
              </a:rPr>
              <a:t>Database</a:t>
            </a:r>
          </a:p>
        </p:txBody>
      </p:sp>
      <p:sp>
        <p:nvSpPr>
          <p:cNvPr id="21" name="矩形 20">
            <a:extLst>
              <a:ext uri="{FF2B5EF4-FFF2-40B4-BE49-F238E27FC236}">
                <a16:creationId xmlns:a16="http://schemas.microsoft.com/office/drawing/2014/main" id="{B27B16C7-72A5-06E8-3710-662FFFDDA496}"/>
              </a:ext>
            </a:extLst>
          </p:cNvPr>
          <p:cNvSpPr/>
          <p:nvPr/>
        </p:nvSpPr>
        <p:spPr>
          <a:xfrm>
            <a:off x="9279078" y="3367815"/>
            <a:ext cx="1727200" cy="539115"/>
          </a:xfrm>
          <a:prstGeom prst="rect">
            <a:avLst/>
          </a:prstGeom>
          <a:solidFill>
            <a:schemeClr val="accent3">
              <a:lumMod val="60000"/>
              <a:lumOff val="4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latin typeface="Times New Roman Regular" panose="02020603050405020304" charset="0"/>
                <a:cs typeface="Times New Roman Regular" panose="02020603050405020304" charset="0"/>
                <a:sym typeface="+mn-ea"/>
              </a:rPr>
              <a:t>Pre-Trained</a:t>
            </a:r>
          </a:p>
          <a:p>
            <a:pPr lvl="0" algn="ctr"/>
            <a:r>
              <a:rPr lang="en-US" altLang="zh-CN">
                <a:latin typeface="Times New Roman Regular" panose="02020603050405020304" charset="0"/>
                <a:cs typeface="Times New Roman Regular" panose="02020603050405020304" charset="0"/>
                <a:sym typeface="+mn-ea"/>
              </a:rPr>
              <a:t>Model</a:t>
            </a:r>
          </a:p>
        </p:txBody>
      </p:sp>
      <p:sp>
        <p:nvSpPr>
          <p:cNvPr id="22" name="矩形 21">
            <a:extLst>
              <a:ext uri="{FF2B5EF4-FFF2-40B4-BE49-F238E27FC236}">
                <a16:creationId xmlns:a16="http://schemas.microsoft.com/office/drawing/2014/main" id="{16ACAA51-0B24-6245-E37A-9FCF5F7C0862}"/>
              </a:ext>
            </a:extLst>
          </p:cNvPr>
          <p:cNvSpPr/>
          <p:nvPr/>
        </p:nvSpPr>
        <p:spPr>
          <a:xfrm>
            <a:off x="8180528" y="3367815"/>
            <a:ext cx="1099820" cy="539115"/>
          </a:xfrm>
          <a:prstGeom prst="rect">
            <a:avLst/>
          </a:prstGeom>
          <a:solidFill>
            <a:schemeClr val="accent4">
              <a:lumMod val="20000"/>
              <a:lumOff val="80000"/>
            </a:schemeClr>
          </a:solidFill>
          <a:ln w="12700" cmpd="sng">
            <a:solidFill>
              <a:schemeClr val="accent1">
                <a:shade val="50000"/>
              </a:schemeClr>
            </a:solidFill>
            <a:prstDash val="sysDash"/>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latin typeface="Times New Roman Regular" panose="02020603050405020304" charset="0"/>
                <a:cs typeface="Times New Roman Regular" panose="02020603050405020304" charset="0"/>
                <a:sym typeface="+mn-ea"/>
              </a:rPr>
              <a:t>Adapter</a:t>
            </a:r>
          </a:p>
        </p:txBody>
      </p:sp>
      <p:sp>
        <p:nvSpPr>
          <p:cNvPr id="23" name="矩形 22">
            <a:extLst>
              <a:ext uri="{FF2B5EF4-FFF2-40B4-BE49-F238E27FC236}">
                <a16:creationId xmlns:a16="http://schemas.microsoft.com/office/drawing/2014/main" id="{6C00B9B4-CEC2-B526-4B10-78332BB868E6}"/>
              </a:ext>
            </a:extLst>
          </p:cNvPr>
          <p:cNvSpPr/>
          <p:nvPr/>
        </p:nvSpPr>
        <p:spPr>
          <a:xfrm>
            <a:off x="6374588" y="3282090"/>
            <a:ext cx="1099820" cy="539115"/>
          </a:xfrm>
          <a:prstGeom prst="rect">
            <a:avLst/>
          </a:prstGeom>
          <a:solidFill>
            <a:schemeClr val="accent2">
              <a:lumMod val="20000"/>
              <a:lumOff val="80000"/>
            </a:schemeClr>
          </a:solidFill>
          <a:ln w="28575" cmpd="sng">
            <a:solidFill>
              <a:schemeClr val="accent1">
                <a:shade val="50000"/>
              </a:schemeClr>
            </a:solidFill>
            <a:prstDash val="solid"/>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latin typeface="Times New Roman Regular" panose="02020603050405020304" charset="0"/>
                <a:cs typeface="Times New Roman Regular" panose="02020603050405020304" charset="0"/>
                <a:sym typeface="+mn-ea"/>
              </a:rPr>
              <a:t>Adapter</a:t>
            </a:r>
          </a:p>
        </p:txBody>
      </p:sp>
      <p:sp>
        <p:nvSpPr>
          <p:cNvPr id="24" name="矩形 23">
            <a:extLst>
              <a:ext uri="{FF2B5EF4-FFF2-40B4-BE49-F238E27FC236}">
                <a16:creationId xmlns:a16="http://schemas.microsoft.com/office/drawing/2014/main" id="{8C947861-7F26-4A48-0132-FAE695786A1A}"/>
              </a:ext>
            </a:extLst>
          </p:cNvPr>
          <p:cNvSpPr/>
          <p:nvPr/>
        </p:nvSpPr>
        <p:spPr>
          <a:xfrm>
            <a:off x="6257748" y="3388770"/>
            <a:ext cx="1099820" cy="539115"/>
          </a:xfrm>
          <a:prstGeom prst="rect">
            <a:avLst/>
          </a:prstGeom>
          <a:solidFill>
            <a:schemeClr val="accent4">
              <a:lumMod val="20000"/>
              <a:lumOff val="80000"/>
            </a:schemeClr>
          </a:solidFill>
          <a:ln w="28575" cmpd="sng">
            <a:solidFill>
              <a:schemeClr val="accent1">
                <a:shade val="50000"/>
              </a:schemeClr>
            </a:solidFill>
            <a:prstDash val="solid"/>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latin typeface="Times New Roman Regular" panose="02020603050405020304" charset="0"/>
                <a:cs typeface="Times New Roman Regular" panose="02020603050405020304" charset="0"/>
                <a:sym typeface="+mn-ea"/>
              </a:rPr>
              <a:t>Adapter</a:t>
            </a:r>
          </a:p>
        </p:txBody>
      </p:sp>
      <p:sp>
        <p:nvSpPr>
          <p:cNvPr id="25" name="矩形 24">
            <a:extLst>
              <a:ext uri="{FF2B5EF4-FFF2-40B4-BE49-F238E27FC236}">
                <a16:creationId xmlns:a16="http://schemas.microsoft.com/office/drawing/2014/main" id="{37CD4C6F-802D-8AFD-7652-05F6EDB8AD64}"/>
              </a:ext>
            </a:extLst>
          </p:cNvPr>
          <p:cNvSpPr/>
          <p:nvPr/>
        </p:nvSpPr>
        <p:spPr>
          <a:xfrm>
            <a:off x="6349823" y="4776880"/>
            <a:ext cx="1099820" cy="539115"/>
          </a:xfrm>
          <a:prstGeom prst="rect">
            <a:avLst/>
          </a:prstGeom>
          <a:solidFill>
            <a:schemeClr val="accent2">
              <a:lumMod val="20000"/>
              <a:lumOff val="80000"/>
            </a:schemeClr>
          </a:solidFill>
          <a:ln w="12700" cmpd="sng">
            <a:solidFill>
              <a:schemeClr val="accent1">
                <a:shade val="50000"/>
              </a:schemeClr>
            </a:solidFill>
            <a:prstDash val="sysDash"/>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latin typeface="Times New Roman Regular" panose="02020603050405020304" charset="0"/>
                <a:cs typeface="Times New Roman Regular" panose="02020603050405020304" charset="0"/>
                <a:sym typeface="+mn-ea"/>
              </a:rPr>
              <a:t>Adapter</a:t>
            </a:r>
          </a:p>
        </p:txBody>
      </p:sp>
      <p:sp>
        <p:nvSpPr>
          <p:cNvPr id="26" name="矩形 25">
            <a:extLst>
              <a:ext uri="{FF2B5EF4-FFF2-40B4-BE49-F238E27FC236}">
                <a16:creationId xmlns:a16="http://schemas.microsoft.com/office/drawing/2014/main" id="{07063C38-789B-90D9-39D8-C2D0D63BED34}"/>
              </a:ext>
            </a:extLst>
          </p:cNvPr>
          <p:cNvSpPr/>
          <p:nvPr/>
        </p:nvSpPr>
        <p:spPr>
          <a:xfrm>
            <a:off x="6269178" y="4912135"/>
            <a:ext cx="1099820" cy="539115"/>
          </a:xfrm>
          <a:prstGeom prst="rect">
            <a:avLst/>
          </a:prstGeom>
          <a:solidFill>
            <a:schemeClr val="accent4">
              <a:lumMod val="20000"/>
              <a:lumOff val="80000"/>
            </a:schemeClr>
          </a:solidFill>
          <a:ln w="12700" cmpd="sng">
            <a:solidFill>
              <a:schemeClr val="accent1">
                <a:shade val="50000"/>
              </a:schemeClr>
            </a:solidFill>
            <a:prstDash val="sysDash"/>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latin typeface="Times New Roman Regular" panose="02020603050405020304" charset="0"/>
                <a:cs typeface="Times New Roman Regular" panose="02020603050405020304" charset="0"/>
                <a:sym typeface="+mn-ea"/>
              </a:rPr>
              <a:t>Adapter</a:t>
            </a:r>
          </a:p>
        </p:txBody>
      </p:sp>
      <p:sp>
        <p:nvSpPr>
          <p:cNvPr id="28" name="圆角矩形 27">
            <a:extLst>
              <a:ext uri="{FF2B5EF4-FFF2-40B4-BE49-F238E27FC236}">
                <a16:creationId xmlns:a16="http://schemas.microsoft.com/office/drawing/2014/main" id="{13E3F69F-948B-E35F-43AF-D9C39E7929C8}"/>
              </a:ext>
            </a:extLst>
          </p:cNvPr>
          <p:cNvSpPr/>
          <p:nvPr/>
        </p:nvSpPr>
        <p:spPr>
          <a:xfrm rot="16200000">
            <a:off x="4395999" y="3253193"/>
            <a:ext cx="1657982" cy="342900"/>
          </a:xfrm>
          <a:prstGeom prst="roundRect">
            <a:avLst/>
          </a:prstGeom>
          <a:solidFill>
            <a:schemeClr val="bg2">
              <a:lumMod val="9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solidFill>
                  <a:schemeClr val="dk1"/>
                </a:solidFill>
                <a:latin typeface="Times New Roman Regular" panose="02020603050405020304" charset="0"/>
              </a:rPr>
              <a:t>Aggregator</a:t>
            </a:r>
          </a:p>
        </p:txBody>
      </p:sp>
      <p:cxnSp>
        <p:nvCxnSpPr>
          <p:cNvPr id="30" name="直接箭头连接符 38">
            <a:extLst>
              <a:ext uri="{FF2B5EF4-FFF2-40B4-BE49-F238E27FC236}">
                <a16:creationId xmlns:a16="http://schemas.microsoft.com/office/drawing/2014/main" id="{FA3D174A-637D-3587-3104-F9C4B67160E1}"/>
              </a:ext>
            </a:extLst>
          </p:cNvPr>
          <p:cNvCxnSpPr>
            <a:stCxn id="15" idx="2"/>
          </p:cNvCxnSpPr>
          <p:nvPr/>
        </p:nvCxnSpPr>
        <p:spPr>
          <a:xfrm>
            <a:off x="2162385" y="3031265"/>
            <a:ext cx="0" cy="309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9">
            <a:extLst>
              <a:ext uri="{FF2B5EF4-FFF2-40B4-BE49-F238E27FC236}">
                <a16:creationId xmlns:a16="http://schemas.microsoft.com/office/drawing/2014/main" id="{25D1A4F9-1A11-E158-814F-4EA5B67C9476}"/>
              </a:ext>
            </a:extLst>
          </p:cNvPr>
          <p:cNvCxnSpPr/>
          <p:nvPr/>
        </p:nvCxnSpPr>
        <p:spPr>
          <a:xfrm>
            <a:off x="2162385" y="3906930"/>
            <a:ext cx="0" cy="309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30137C65-A099-3700-54DD-052C3865ABBA}"/>
              </a:ext>
            </a:extLst>
          </p:cNvPr>
          <p:cNvSpPr/>
          <p:nvPr/>
        </p:nvSpPr>
        <p:spPr>
          <a:xfrm>
            <a:off x="1849330" y="3927885"/>
            <a:ext cx="227965" cy="21717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a:solidFill>
                  <a:schemeClr val="tx1"/>
                </a:solidFill>
              </a:rPr>
              <a:t>2</a:t>
            </a:r>
          </a:p>
        </p:txBody>
      </p:sp>
      <p:cxnSp>
        <p:nvCxnSpPr>
          <p:cNvPr id="33" name="直接箭头连接符 42">
            <a:extLst>
              <a:ext uri="{FF2B5EF4-FFF2-40B4-BE49-F238E27FC236}">
                <a16:creationId xmlns:a16="http://schemas.microsoft.com/office/drawing/2014/main" id="{8CA0D4B0-85B5-6EA9-C641-745D48586384}"/>
              </a:ext>
            </a:extLst>
          </p:cNvPr>
          <p:cNvCxnSpPr/>
          <p:nvPr/>
        </p:nvCxnSpPr>
        <p:spPr>
          <a:xfrm flipH="1">
            <a:off x="4725880" y="3521485"/>
            <a:ext cx="32766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43">
            <a:extLst>
              <a:ext uri="{FF2B5EF4-FFF2-40B4-BE49-F238E27FC236}">
                <a16:creationId xmlns:a16="http://schemas.microsoft.com/office/drawing/2014/main" id="{F32D7D51-6149-3DE6-2A6F-DB42AD410E94}"/>
              </a:ext>
            </a:extLst>
          </p:cNvPr>
          <p:cNvCxnSpPr>
            <a:cxnSpLocks/>
            <a:stCxn id="28" idx="1"/>
          </p:cNvCxnSpPr>
          <p:nvPr/>
        </p:nvCxnSpPr>
        <p:spPr>
          <a:xfrm>
            <a:off x="5224990" y="4253634"/>
            <a:ext cx="0" cy="8483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44">
            <a:extLst>
              <a:ext uri="{FF2B5EF4-FFF2-40B4-BE49-F238E27FC236}">
                <a16:creationId xmlns:a16="http://schemas.microsoft.com/office/drawing/2014/main" id="{369DBF75-02DF-CE21-36A5-17D4CE5C16C0}"/>
              </a:ext>
            </a:extLst>
          </p:cNvPr>
          <p:cNvCxnSpPr/>
          <p:nvPr/>
        </p:nvCxnSpPr>
        <p:spPr>
          <a:xfrm flipH="1">
            <a:off x="3631775" y="3521485"/>
            <a:ext cx="3892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466E09C6-1FCA-97EC-455A-599E0908663C}"/>
              </a:ext>
            </a:extLst>
          </p:cNvPr>
          <p:cNvSpPr/>
          <p:nvPr/>
        </p:nvSpPr>
        <p:spPr>
          <a:xfrm>
            <a:off x="1843615" y="4761084"/>
            <a:ext cx="227965" cy="21717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solidFill>
                  <a:schemeClr val="tx1"/>
                </a:solidFill>
              </a:rPr>
              <a:t>3</a:t>
            </a:r>
          </a:p>
        </p:txBody>
      </p:sp>
      <p:cxnSp>
        <p:nvCxnSpPr>
          <p:cNvPr id="37" name="直接箭头连接符 46">
            <a:extLst>
              <a:ext uri="{FF2B5EF4-FFF2-40B4-BE49-F238E27FC236}">
                <a16:creationId xmlns:a16="http://schemas.microsoft.com/office/drawing/2014/main" id="{C7FD2198-5BC4-4249-AB5F-E953BDE00805}"/>
              </a:ext>
            </a:extLst>
          </p:cNvPr>
          <p:cNvCxnSpPr>
            <a:cxnSpLocks/>
          </p:cNvCxnSpPr>
          <p:nvPr/>
        </p:nvCxnSpPr>
        <p:spPr>
          <a:xfrm flipH="1">
            <a:off x="2162067" y="4533040"/>
            <a:ext cx="318" cy="6521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1">
            <a:extLst>
              <a:ext uri="{FF2B5EF4-FFF2-40B4-BE49-F238E27FC236}">
                <a16:creationId xmlns:a16="http://schemas.microsoft.com/office/drawing/2014/main" id="{ECBDBF35-46B5-251D-7E63-37635923D6CA}"/>
              </a:ext>
            </a:extLst>
          </p:cNvPr>
          <p:cNvCxnSpPr>
            <a:cxnSpLocks/>
            <a:stCxn id="12" idx="3"/>
          </p:cNvCxnSpPr>
          <p:nvPr/>
        </p:nvCxnSpPr>
        <p:spPr>
          <a:xfrm flipV="1">
            <a:off x="5401009" y="5014371"/>
            <a:ext cx="812041" cy="3323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2">
            <a:extLst>
              <a:ext uri="{FF2B5EF4-FFF2-40B4-BE49-F238E27FC236}">
                <a16:creationId xmlns:a16="http://schemas.microsoft.com/office/drawing/2014/main" id="{3FE14BF7-9C9C-F652-9237-E30F22912E9A}"/>
              </a:ext>
            </a:extLst>
          </p:cNvPr>
          <p:cNvCxnSpPr/>
          <p:nvPr/>
        </p:nvCxnSpPr>
        <p:spPr>
          <a:xfrm flipH="1">
            <a:off x="5571065" y="3521485"/>
            <a:ext cx="56959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25">
            <a:extLst>
              <a:ext uri="{FF2B5EF4-FFF2-40B4-BE49-F238E27FC236}">
                <a16:creationId xmlns:a16="http://schemas.microsoft.com/office/drawing/2014/main" id="{00601D3E-6B27-35B6-DDCE-AAC3FA2B04AE}"/>
              </a:ext>
            </a:extLst>
          </p:cNvPr>
          <p:cNvCxnSpPr/>
          <p:nvPr/>
        </p:nvCxnSpPr>
        <p:spPr>
          <a:xfrm>
            <a:off x="7688790" y="5014370"/>
            <a:ext cx="46926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29102C8D-535C-3920-7097-A84713149374}"/>
              </a:ext>
            </a:extLst>
          </p:cNvPr>
          <p:cNvSpPr txBox="1"/>
          <p:nvPr/>
        </p:nvSpPr>
        <p:spPr>
          <a:xfrm>
            <a:off x="7931995" y="3020470"/>
            <a:ext cx="2372360" cy="368300"/>
          </a:xfrm>
          <a:prstGeom prst="rect">
            <a:avLst/>
          </a:prstGeom>
          <a:noFill/>
        </p:spPr>
        <p:txBody>
          <a:bodyPr wrap="square" rtlCol="0">
            <a:spAutoFit/>
          </a:bodyPr>
          <a:lstStyle/>
          <a:p>
            <a:r>
              <a:rPr lang="en-US" altLang="zh-CN"/>
              <a:t>Group 1: Clients</a:t>
            </a:r>
          </a:p>
        </p:txBody>
      </p:sp>
      <p:sp>
        <p:nvSpPr>
          <p:cNvPr id="42" name="文本框 41">
            <a:extLst>
              <a:ext uri="{FF2B5EF4-FFF2-40B4-BE49-F238E27FC236}">
                <a16:creationId xmlns:a16="http://schemas.microsoft.com/office/drawing/2014/main" id="{3F1FD678-25AA-527D-8A3F-38F6B9E04EBD}"/>
              </a:ext>
            </a:extLst>
          </p:cNvPr>
          <p:cNvSpPr txBox="1"/>
          <p:nvPr/>
        </p:nvSpPr>
        <p:spPr>
          <a:xfrm>
            <a:off x="8180280" y="2635025"/>
            <a:ext cx="2372360" cy="368300"/>
          </a:xfrm>
          <a:prstGeom prst="rect">
            <a:avLst/>
          </a:prstGeom>
          <a:noFill/>
        </p:spPr>
        <p:txBody>
          <a:bodyPr wrap="square" rtlCol="0">
            <a:spAutoFit/>
          </a:bodyPr>
          <a:lstStyle/>
          <a:p>
            <a:r>
              <a:rPr lang="en-US" altLang="zh-CN"/>
              <a:t>Group 2: Clients</a:t>
            </a:r>
          </a:p>
        </p:txBody>
      </p:sp>
      <p:sp>
        <p:nvSpPr>
          <p:cNvPr id="43" name="文本框 42">
            <a:extLst>
              <a:ext uri="{FF2B5EF4-FFF2-40B4-BE49-F238E27FC236}">
                <a16:creationId xmlns:a16="http://schemas.microsoft.com/office/drawing/2014/main" id="{5135B78F-48FB-14EF-E3D5-0B87AA11DB96}"/>
              </a:ext>
            </a:extLst>
          </p:cNvPr>
          <p:cNvSpPr txBox="1"/>
          <p:nvPr/>
        </p:nvSpPr>
        <p:spPr>
          <a:xfrm>
            <a:off x="8463490" y="2227355"/>
            <a:ext cx="2372360" cy="368300"/>
          </a:xfrm>
          <a:prstGeom prst="rect">
            <a:avLst/>
          </a:prstGeom>
          <a:noFill/>
        </p:spPr>
        <p:txBody>
          <a:bodyPr wrap="square" rtlCol="0">
            <a:spAutoFit/>
          </a:bodyPr>
          <a:lstStyle/>
          <a:p>
            <a:r>
              <a:rPr lang="en-US" altLang="zh-CN"/>
              <a:t>Group 3: Clients</a:t>
            </a:r>
          </a:p>
        </p:txBody>
      </p:sp>
      <p:cxnSp>
        <p:nvCxnSpPr>
          <p:cNvPr id="44" name="直接箭头连接符 49">
            <a:extLst>
              <a:ext uri="{FF2B5EF4-FFF2-40B4-BE49-F238E27FC236}">
                <a16:creationId xmlns:a16="http://schemas.microsoft.com/office/drawing/2014/main" id="{D1BA6D14-EE83-CB8E-FBB8-703E13021BE0}"/>
              </a:ext>
            </a:extLst>
          </p:cNvPr>
          <p:cNvCxnSpPr/>
          <p:nvPr/>
        </p:nvCxnSpPr>
        <p:spPr>
          <a:xfrm flipH="1">
            <a:off x="7589095" y="3624355"/>
            <a:ext cx="56959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51">
            <a:extLst>
              <a:ext uri="{FF2B5EF4-FFF2-40B4-BE49-F238E27FC236}">
                <a16:creationId xmlns:a16="http://schemas.microsoft.com/office/drawing/2014/main" id="{E158BBBA-C526-2DA6-237A-9F35EEB8CDDF}"/>
              </a:ext>
            </a:extLst>
          </p:cNvPr>
          <p:cNvCxnSpPr/>
          <p:nvPr/>
        </p:nvCxnSpPr>
        <p:spPr>
          <a:xfrm flipV="1">
            <a:off x="8816550" y="4035835"/>
            <a:ext cx="0" cy="749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E86A4F82-EEC1-ABDB-7066-C8F9FDD47F99}"/>
              </a:ext>
            </a:extLst>
          </p:cNvPr>
          <p:cNvSpPr/>
          <p:nvPr/>
        </p:nvSpPr>
        <p:spPr>
          <a:xfrm>
            <a:off x="7589095" y="5290595"/>
            <a:ext cx="227965" cy="21717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solidFill>
                  <a:schemeClr val="tx1"/>
                </a:solidFill>
              </a:rPr>
              <a:t>4</a:t>
            </a:r>
          </a:p>
        </p:txBody>
      </p:sp>
      <p:sp>
        <p:nvSpPr>
          <p:cNvPr id="48" name="椭圆 47">
            <a:extLst>
              <a:ext uri="{FF2B5EF4-FFF2-40B4-BE49-F238E27FC236}">
                <a16:creationId xmlns:a16="http://schemas.microsoft.com/office/drawing/2014/main" id="{B5CA07A4-A2D3-CF7E-D4A0-67313BB934F5}"/>
              </a:ext>
            </a:extLst>
          </p:cNvPr>
          <p:cNvSpPr/>
          <p:nvPr/>
        </p:nvSpPr>
        <p:spPr>
          <a:xfrm>
            <a:off x="8887670" y="4253640"/>
            <a:ext cx="227965" cy="21717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solidFill>
                  <a:schemeClr val="tx1"/>
                </a:solidFill>
              </a:rPr>
              <a:t>5</a:t>
            </a:r>
          </a:p>
        </p:txBody>
      </p:sp>
      <p:sp>
        <p:nvSpPr>
          <p:cNvPr id="49" name="椭圆 48">
            <a:extLst>
              <a:ext uri="{FF2B5EF4-FFF2-40B4-BE49-F238E27FC236}">
                <a16:creationId xmlns:a16="http://schemas.microsoft.com/office/drawing/2014/main" id="{284BBC5C-F1AB-CBFA-3392-3E9DE97C80B4}"/>
              </a:ext>
            </a:extLst>
          </p:cNvPr>
          <p:cNvSpPr/>
          <p:nvPr/>
        </p:nvSpPr>
        <p:spPr>
          <a:xfrm>
            <a:off x="7592974" y="3746275"/>
            <a:ext cx="227965" cy="21717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solidFill>
                  <a:schemeClr val="tx1"/>
                </a:solidFill>
              </a:rPr>
              <a:t>6</a:t>
            </a:r>
          </a:p>
        </p:txBody>
      </p:sp>
      <p:sp>
        <p:nvSpPr>
          <p:cNvPr id="50" name="椭圆 49">
            <a:extLst>
              <a:ext uri="{FF2B5EF4-FFF2-40B4-BE49-F238E27FC236}">
                <a16:creationId xmlns:a16="http://schemas.microsoft.com/office/drawing/2014/main" id="{85287BA4-7E14-7542-0E8E-DE951B6D497E}"/>
              </a:ext>
            </a:extLst>
          </p:cNvPr>
          <p:cNvSpPr/>
          <p:nvPr/>
        </p:nvSpPr>
        <p:spPr>
          <a:xfrm>
            <a:off x="3712420" y="3574825"/>
            <a:ext cx="227965" cy="21717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a:solidFill>
                  <a:schemeClr val="tx1"/>
                </a:solidFill>
              </a:rPr>
              <a:t>9</a:t>
            </a:r>
          </a:p>
        </p:txBody>
      </p:sp>
      <p:sp>
        <p:nvSpPr>
          <p:cNvPr id="51" name="椭圆 50">
            <a:extLst>
              <a:ext uri="{FF2B5EF4-FFF2-40B4-BE49-F238E27FC236}">
                <a16:creationId xmlns:a16="http://schemas.microsoft.com/office/drawing/2014/main" id="{E3A3BC12-F703-35F0-98B2-603D43D89219}"/>
              </a:ext>
            </a:extLst>
          </p:cNvPr>
          <p:cNvSpPr/>
          <p:nvPr/>
        </p:nvSpPr>
        <p:spPr>
          <a:xfrm>
            <a:off x="5654250" y="3604035"/>
            <a:ext cx="227965" cy="21717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a:solidFill>
                  <a:schemeClr val="tx1"/>
                </a:solidFill>
              </a:rPr>
              <a:t>7</a:t>
            </a:r>
          </a:p>
        </p:txBody>
      </p:sp>
      <p:sp>
        <p:nvSpPr>
          <p:cNvPr id="52" name="椭圆 51">
            <a:extLst>
              <a:ext uri="{FF2B5EF4-FFF2-40B4-BE49-F238E27FC236}">
                <a16:creationId xmlns:a16="http://schemas.microsoft.com/office/drawing/2014/main" id="{6ECDEC0F-E44D-33AD-9372-C42CB1DEC4A2}"/>
              </a:ext>
            </a:extLst>
          </p:cNvPr>
          <p:cNvSpPr/>
          <p:nvPr/>
        </p:nvSpPr>
        <p:spPr>
          <a:xfrm>
            <a:off x="4825575" y="3529105"/>
            <a:ext cx="227965" cy="21717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solidFill>
                  <a:schemeClr val="tx1"/>
                </a:solidFill>
              </a:rPr>
              <a:t>8</a:t>
            </a:r>
          </a:p>
        </p:txBody>
      </p:sp>
      <p:cxnSp>
        <p:nvCxnSpPr>
          <p:cNvPr id="53" name="直接箭头连接符 61">
            <a:extLst>
              <a:ext uri="{FF2B5EF4-FFF2-40B4-BE49-F238E27FC236}">
                <a16:creationId xmlns:a16="http://schemas.microsoft.com/office/drawing/2014/main" id="{A7729569-BC8C-0E67-5ADF-9BB9F0823695}"/>
              </a:ext>
            </a:extLst>
          </p:cNvPr>
          <p:cNvCxnSpPr/>
          <p:nvPr/>
        </p:nvCxnSpPr>
        <p:spPr>
          <a:xfrm flipV="1">
            <a:off x="10227520" y="3983765"/>
            <a:ext cx="0" cy="5226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044D1D09-A1B5-6AAF-38A6-126036DC1EB0}"/>
              </a:ext>
            </a:extLst>
          </p:cNvPr>
          <p:cNvSpPr/>
          <p:nvPr/>
        </p:nvSpPr>
        <p:spPr>
          <a:xfrm>
            <a:off x="4908760" y="4579395"/>
            <a:ext cx="227965" cy="21717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solidFill>
                  <a:schemeClr val="tx1"/>
                </a:solidFill>
              </a:rPr>
              <a:t>8</a:t>
            </a:r>
          </a:p>
        </p:txBody>
      </p:sp>
      <p:sp>
        <p:nvSpPr>
          <p:cNvPr id="55" name="椭圆 54">
            <a:extLst>
              <a:ext uri="{FF2B5EF4-FFF2-40B4-BE49-F238E27FC236}">
                <a16:creationId xmlns:a16="http://schemas.microsoft.com/office/drawing/2014/main" id="{FD86FC1F-5FF2-F233-FAEB-B832F88680E3}"/>
              </a:ext>
            </a:extLst>
          </p:cNvPr>
          <p:cNvSpPr/>
          <p:nvPr/>
        </p:nvSpPr>
        <p:spPr>
          <a:xfrm>
            <a:off x="10291655" y="4145055"/>
            <a:ext cx="227965" cy="21717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a:solidFill>
                  <a:schemeClr val="tx1"/>
                </a:solidFill>
              </a:rPr>
              <a:t>5</a:t>
            </a:r>
          </a:p>
        </p:txBody>
      </p:sp>
      <p:pic>
        <p:nvPicPr>
          <p:cNvPr id="57" name="图片 56">
            <a:extLst>
              <a:ext uri="{FF2B5EF4-FFF2-40B4-BE49-F238E27FC236}">
                <a16:creationId xmlns:a16="http://schemas.microsoft.com/office/drawing/2014/main" id="{CF176C3D-0559-BC49-9570-28E7B24A26C8}"/>
              </a:ext>
            </a:extLst>
          </p:cNvPr>
          <p:cNvPicPr>
            <a:picLocks noChangeAspect="1"/>
          </p:cNvPicPr>
          <p:nvPr/>
        </p:nvPicPr>
        <p:blipFill>
          <a:blip r:embed="rId4"/>
          <a:stretch>
            <a:fillRect/>
          </a:stretch>
        </p:blipFill>
        <p:spPr>
          <a:xfrm>
            <a:off x="518618" y="3440505"/>
            <a:ext cx="367534" cy="367534"/>
          </a:xfrm>
          <a:prstGeom prst="rect">
            <a:avLst/>
          </a:prstGeom>
        </p:spPr>
      </p:pic>
      <p:grpSp>
        <p:nvGrpSpPr>
          <p:cNvPr id="6" name="组合 5">
            <a:extLst>
              <a:ext uri="{FF2B5EF4-FFF2-40B4-BE49-F238E27FC236}">
                <a16:creationId xmlns:a16="http://schemas.microsoft.com/office/drawing/2014/main" id="{901FEF49-A1F0-1443-B239-0C73D455EE73}"/>
              </a:ext>
            </a:extLst>
          </p:cNvPr>
          <p:cNvGrpSpPr/>
          <p:nvPr/>
        </p:nvGrpSpPr>
        <p:grpSpPr>
          <a:xfrm>
            <a:off x="748875" y="4191410"/>
            <a:ext cx="3791649" cy="910590"/>
            <a:chOff x="748875" y="4191410"/>
            <a:chExt cx="3791649" cy="910590"/>
          </a:xfrm>
        </p:grpSpPr>
        <p:sp>
          <p:nvSpPr>
            <p:cNvPr id="29" name="圆角矩形 28">
              <a:extLst>
                <a:ext uri="{FF2B5EF4-FFF2-40B4-BE49-F238E27FC236}">
                  <a16:creationId xmlns:a16="http://schemas.microsoft.com/office/drawing/2014/main" id="{6CC4F17B-CE75-B0CD-9064-0929B945C1B5}"/>
                </a:ext>
              </a:extLst>
            </p:cNvPr>
            <p:cNvSpPr/>
            <p:nvPr/>
          </p:nvSpPr>
          <p:spPr>
            <a:xfrm>
              <a:off x="748875" y="4191410"/>
              <a:ext cx="2826385" cy="341630"/>
            </a:xfrm>
            <a:prstGeom prst="roundRect">
              <a:avLst/>
            </a:prstGeom>
            <a:solidFill>
              <a:schemeClr val="accent6">
                <a:lumMod val="60000"/>
                <a:lumOff val="4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latin typeface="Times New Roman Regular" panose="02020603050405020304" charset="0"/>
                  <a:cs typeface="Times New Roman Regular" panose="02020603050405020304" charset="0"/>
                  <a:sym typeface="+mn-ea"/>
                </a:rPr>
                <a:t>Branch Generator</a:t>
              </a:r>
            </a:p>
          </p:txBody>
        </p:sp>
        <p:grpSp>
          <p:nvGrpSpPr>
            <p:cNvPr id="77" name="组合 76">
              <a:extLst>
                <a:ext uri="{FF2B5EF4-FFF2-40B4-BE49-F238E27FC236}">
                  <a16:creationId xmlns:a16="http://schemas.microsoft.com/office/drawing/2014/main" id="{D723158B-C23D-4046-A498-52A088F646B3}"/>
                </a:ext>
              </a:extLst>
            </p:cNvPr>
            <p:cNvGrpSpPr/>
            <p:nvPr/>
          </p:nvGrpSpPr>
          <p:grpSpPr>
            <a:xfrm>
              <a:off x="886152" y="4517201"/>
              <a:ext cx="3654372" cy="584799"/>
              <a:chOff x="886152" y="4517201"/>
              <a:chExt cx="3654372" cy="584799"/>
            </a:xfrm>
          </p:grpSpPr>
          <p:sp>
            <p:nvSpPr>
              <p:cNvPr id="66" name="矩形 65">
                <a:extLst>
                  <a:ext uri="{FF2B5EF4-FFF2-40B4-BE49-F238E27FC236}">
                    <a16:creationId xmlns:a16="http://schemas.microsoft.com/office/drawing/2014/main" id="{28D157E7-95B2-6D4E-99F2-01C5AF21D777}"/>
                  </a:ext>
                </a:extLst>
              </p:cNvPr>
              <p:cNvSpPr/>
              <p:nvPr/>
            </p:nvSpPr>
            <p:spPr>
              <a:xfrm>
                <a:off x="886152" y="4648910"/>
                <a:ext cx="758329" cy="434975"/>
              </a:xfrm>
              <a:prstGeom prst="rect">
                <a:avLst/>
              </a:prstGeom>
              <a:solidFill>
                <a:schemeClr val="accent4">
                  <a:lumMod val="20000"/>
                  <a:lumOff val="80000"/>
                </a:schemeClr>
              </a:solidFill>
              <a:ln w="12700" cmpd="sng">
                <a:solidFill>
                  <a:schemeClr val="accent1">
                    <a:shade val="50000"/>
                  </a:schemeClr>
                </a:solidFill>
                <a:prstDash val="sysDash"/>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en-US" altLang="zh-CN" dirty="0">
                  <a:latin typeface="Times New Roman Regular" panose="02020603050405020304" charset="0"/>
                  <a:cs typeface="Times New Roman Regular" panose="02020603050405020304" charset="0"/>
                  <a:sym typeface="+mn-ea"/>
                </a:endParaRPr>
              </a:p>
            </p:txBody>
          </p:sp>
          <p:pic>
            <p:nvPicPr>
              <p:cNvPr id="58" name="图片 57">
                <a:extLst>
                  <a:ext uri="{FF2B5EF4-FFF2-40B4-BE49-F238E27FC236}">
                    <a16:creationId xmlns:a16="http://schemas.microsoft.com/office/drawing/2014/main" id="{534917FB-2BE1-3C43-82DC-7F1DD2B228DA}"/>
                  </a:ext>
                </a:extLst>
              </p:cNvPr>
              <p:cNvPicPr>
                <a:picLocks noChangeAspect="1"/>
              </p:cNvPicPr>
              <p:nvPr/>
            </p:nvPicPr>
            <p:blipFill>
              <a:blip r:embed="rId4"/>
              <a:stretch>
                <a:fillRect/>
              </a:stretch>
            </p:blipFill>
            <p:spPr>
              <a:xfrm>
                <a:off x="1074443" y="4681987"/>
                <a:ext cx="367534" cy="367534"/>
              </a:xfrm>
              <a:prstGeom prst="rect">
                <a:avLst/>
              </a:prstGeom>
            </p:spPr>
          </p:pic>
          <p:sp>
            <p:nvSpPr>
              <p:cNvPr id="67" name="矩形 66">
                <a:extLst>
                  <a:ext uri="{FF2B5EF4-FFF2-40B4-BE49-F238E27FC236}">
                    <a16:creationId xmlns:a16="http://schemas.microsoft.com/office/drawing/2014/main" id="{FE26F63F-BCB8-4A4F-8491-903D63EA3D67}"/>
                  </a:ext>
                </a:extLst>
              </p:cNvPr>
              <p:cNvSpPr/>
              <p:nvPr/>
            </p:nvSpPr>
            <p:spPr>
              <a:xfrm>
                <a:off x="2347349" y="4646070"/>
                <a:ext cx="1150442" cy="434975"/>
              </a:xfrm>
              <a:prstGeom prst="rect">
                <a:avLst/>
              </a:prstGeom>
              <a:solidFill>
                <a:schemeClr val="accent2">
                  <a:lumMod val="20000"/>
                  <a:lumOff val="80000"/>
                </a:schemeClr>
              </a:solidFill>
              <a:ln w="12700" cmpd="sng">
                <a:solidFill>
                  <a:schemeClr val="accent1">
                    <a:shade val="50000"/>
                  </a:schemeClr>
                </a:solidFill>
                <a:prstDash val="sysDash"/>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algn="ctr"/>
                <a:endParaRPr lang="en-US" altLang="zh-CN" dirty="0">
                  <a:latin typeface="Times New Roman Regular" panose="02020603050405020304" charset="0"/>
                  <a:sym typeface="+mn-ea"/>
                </a:endParaRPr>
              </a:p>
            </p:txBody>
          </p:sp>
          <p:pic>
            <p:nvPicPr>
              <p:cNvPr id="68" name="图片 67">
                <a:extLst>
                  <a:ext uri="{FF2B5EF4-FFF2-40B4-BE49-F238E27FC236}">
                    <a16:creationId xmlns:a16="http://schemas.microsoft.com/office/drawing/2014/main" id="{C7631E4E-6671-9A49-B44E-BE884E120F1B}"/>
                  </a:ext>
                </a:extLst>
              </p:cNvPr>
              <p:cNvPicPr>
                <a:picLocks noChangeAspect="1"/>
              </p:cNvPicPr>
              <p:nvPr/>
            </p:nvPicPr>
            <p:blipFill>
              <a:blip r:embed="rId4"/>
              <a:stretch>
                <a:fillRect/>
              </a:stretch>
            </p:blipFill>
            <p:spPr>
              <a:xfrm>
                <a:off x="2535640" y="4679147"/>
                <a:ext cx="367534" cy="367534"/>
              </a:xfrm>
              <a:prstGeom prst="rect">
                <a:avLst/>
              </a:prstGeom>
            </p:spPr>
          </p:pic>
          <p:pic>
            <p:nvPicPr>
              <p:cNvPr id="69" name="图片 68">
                <a:extLst>
                  <a:ext uri="{FF2B5EF4-FFF2-40B4-BE49-F238E27FC236}">
                    <a16:creationId xmlns:a16="http://schemas.microsoft.com/office/drawing/2014/main" id="{38BD28C3-8BE6-2F4C-BCE6-ECD76079BC48}"/>
                  </a:ext>
                </a:extLst>
              </p:cNvPr>
              <p:cNvPicPr>
                <a:picLocks noChangeAspect="1"/>
              </p:cNvPicPr>
              <p:nvPr/>
            </p:nvPicPr>
            <p:blipFill>
              <a:blip r:embed="rId4"/>
              <a:stretch>
                <a:fillRect/>
              </a:stretch>
            </p:blipFill>
            <p:spPr>
              <a:xfrm>
                <a:off x="2959302" y="4678903"/>
                <a:ext cx="367534" cy="367534"/>
              </a:xfrm>
              <a:prstGeom prst="rect">
                <a:avLst/>
              </a:prstGeom>
            </p:spPr>
          </p:pic>
          <p:grpSp>
            <p:nvGrpSpPr>
              <p:cNvPr id="74" name="组合 73">
                <a:extLst>
                  <a:ext uri="{FF2B5EF4-FFF2-40B4-BE49-F238E27FC236}">
                    <a16:creationId xmlns:a16="http://schemas.microsoft.com/office/drawing/2014/main" id="{F9D2DE75-D730-F744-AC22-D5364B783A3A}"/>
                  </a:ext>
                </a:extLst>
              </p:cNvPr>
              <p:cNvGrpSpPr/>
              <p:nvPr/>
            </p:nvGrpSpPr>
            <p:grpSpPr>
              <a:xfrm>
                <a:off x="3866026" y="4517201"/>
                <a:ext cx="674498" cy="584799"/>
                <a:chOff x="3643830" y="4213754"/>
                <a:chExt cx="674498" cy="584799"/>
              </a:xfrm>
            </p:grpSpPr>
            <p:sp>
              <p:nvSpPr>
                <p:cNvPr id="70" name="矩形 69">
                  <a:extLst>
                    <a:ext uri="{FF2B5EF4-FFF2-40B4-BE49-F238E27FC236}">
                      <a16:creationId xmlns:a16="http://schemas.microsoft.com/office/drawing/2014/main" id="{44D32E92-1D01-AF41-B3A3-AF14C6DEC36D}"/>
                    </a:ext>
                  </a:extLst>
                </p:cNvPr>
                <p:cNvSpPr/>
                <p:nvPr/>
              </p:nvSpPr>
              <p:spPr>
                <a:xfrm>
                  <a:off x="3643830" y="4213754"/>
                  <a:ext cx="674498" cy="584799"/>
                </a:xfrm>
                <a:prstGeom prst="rect">
                  <a:avLst/>
                </a:prstGeom>
                <a:solidFill>
                  <a:schemeClr val="accent1">
                    <a:lumMod val="20000"/>
                    <a:lumOff val="80000"/>
                  </a:schemeClr>
                </a:solidFill>
                <a:ln w="12700" cmpd="sng">
                  <a:solidFill>
                    <a:schemeClr val="accent1">
                      <a:shade val="50000"/>
                    </a:schemeClr>
                  </a:solidFill>
                  <a:prstDash val="sysDash"/>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algn="ctr"/>
                  <a:endParaRPr lang="en-US" altLang="zh-CN" dirty="0">
                    <a:latin typeface="Times New Roman Regular" panose="02020603050405020304" charset="0"/>
                    <a:sym typeface="+mn-ea"/>
                  </a:endParaRPr>
                </a:p>
              </p:txBody>
            </p:sp>
            <p:pic>
              <p:nvPicPr>
                <p:cNvPr id="71" name="图片 70">
                  <a:extLst>
                    <a:ext uri="{FF2B5EF4-FFF2-40B4-BE49-F238E27FC236}">
                      <a16:creationId xmlns:a16="http://schemas.microsoft.com/office/drawing/2014/main" id="{DDC3FC22-AD15-564D-B52F-93D245B341FE}"/>
                    </a:ext>
                  </a:extLst>
                </p:cNvPr>
                <p:cNvPicPr>
                  <a:picLocks noChangeAspect="1"/>
                </p:cNvPicPr>
                <p:nvPr/>
              </p:nvPicPr>
              <p:blipFill>
                <a:blip r:embed="rId4"/>
                <a:stretch>
                  <a:fillRect/>
                </a:stretch>
              </p:blipFill>
              <p:spPr>
                <a:xfrm>
                  <a:off x="3737756" y="4249316"/>
                  <a:ext cx="516415" cy="516415"/>
                </a:xfrm>
                <a:prstGeom prst="rect">
                  <a:avLst/>
                </a:prstGeom>
              </p:spPr>
            </p:pic>
          </p:grpSp>
        </p:grpSp>
      </p:grpSp>
      <p:sp>
        <p:nvSpPr>
          <p:cNvPr id="4" name="文本框 3">
            <a:extLst>
              <a:ext uri="{FF2B5EF4-FFF2-40B4-BE49-F238E27FC236}">
                <a16:creationId xmlns:a16="http://schemas.microsoft.com/office/drawing/2014/main" id="{8DB029FC-D78C-784D-A3A9-2B6F7238E102}"/>
              </a:ext>
            </a:extLst>
          </p:cNvPr>
          <p:cNvSpPr txBox="1"/>
          <p:nvPr/>
        </p:nvSpPr>
        <p:spPr>
          <a:xfrm>
            <a:off x="23462" y="6086250"/>
            <a:ext cx="6975243" cy="523220"/>
          </a:xfrm>
          <a:prstGeom prst="rect">
            <a:avLst/>
          </a:prstGeom>
          <a:noFill/>
        </p:spPr>
        <p:txBody>
          <a:bodyPr wrap="none" rtlCol="0">
            <a:spAutoFit/>
          </a:bodyPr>
          <a:lstStyle/>
          <a:p>
            <a:r>
              <a:rPr kumimoji="1" lang="en-US" altLang="zh-CN" sz="2800" b="1" dirty="0">
                <a:solidFill>
                  <a:srgbClr val="C00000"/>
                </a:solidFill>
              </a:rPr>
              <a:t>When and how to upgrade the configuration?</a:t>
            </a:r>
            <a:endParaRPr kumimoji="1" lang="zh-CN" altLang="en-US" sz="2800" b="1" dirty="0">
              <a:solidFill>
                <a:srgbClr val="C00000"/>
              </a:solidFill>
            </a:endParaRPr>
          </a:p>
        </p:txBody>
      </p:sp>
      <p:sp>
        <p:nvSpPr>
          <p:cNvPr id="27" name="灯片编号占位符 26">
            <a:extLst>
              <a:ext uri="{FF2B5EF4-FFF2-40B4-BE49-F238E27FC236}">
                <a16:creationId xmlns:a16="http://schemas.microsoft.com/office/drawing/2014/main" id="{2B6ADD09-FBFA-8F48-B407-32262638B015}"/>
              </a:ext>
            </a:extLst>
          </p:cNvPr>
          <p:cNvSpPr>
            <a:spLocks noGrp="1"/>
          </p:cNvSpPr>
          <p:nvPr>
            <p:ph type="sldNum" sz="quarter" idx="4"/>
          </p:nvPr>
        </p:nvSpPr>
        <p:spPr/>
        <p:txBody>
          <a:bodyPr/>
          <a:lstStyle/>
          <a:p>
            <a:fld id="{9FE11B73-A815-BF4E-9B20-19D14749F6B9}" type="slidenum">
              <a:rPr kumimoji="1" lang="zh-CN" altLang="en-US" smtClean="0"/>
              <a:pPr/>
              <a:t>8</a:t>
            </a:fld>
            <a:r>
              <a:rPr kumimoji="1" lang="en-US" altLang="zh-CN"/>
              <a:t>/15</a:t>
            </a:r>
            <a:endParaRPr kumimoji="1" lang="zh-CN" altLang="en-US" dirty="0"/>
          </a:p>
        </p:txBody>
      </p:sp>
      <p:pic>
        <p:nvPicPr>
          <p:cNvPr id="45" name="图片 44">
            <a:extLst>
              <a:ext uri="{FF2B5EF4-FFF2-40B4-BE49-F238E27FC236}">
                <a16:creationId xmlns:a16="http://schemas.microsoft.com/office/drawing/2014/main" id="{5D0DCC0F-EBDF-644A-A5A4-4304F00C141C}"/>
              </a:ext>
            </a:extLst>
          </p:cNvPr>
          <p:cNvPicPr>
            <a:picLocks noChangeAspect="1"/>
          </p:cNvPicPr>
          <p:nvPr/>
        </p:nvPicPr>
        <p:blipFill>
          <a:blip r:embed="rId5"/>
          <a:stretch>
            <a:fillRect/>
          </a:stretch>
        </p:blipFill>
        <p:spPr>
          <a:xfrm>
            <a:off x="252835" y="2528309"/>
            <a:ext cx="9532566" cy="4048908"/>
          </a:xfrm>
          <a:prstGeom prst="rect">
            <a:avLst/>
          </a:prstGeom>
          <a:solidFill>
            <a:srgbClr val="C00000"/>
          </a:solidFill>
          <a:ln w="127000">
            <a:solidFill>
              <a:srgbClr val="C00000"/>
            </a:solidFill>
          </a:ln>
        </p:spPr>
      </p:pic>
      <p:sp>
        <p:nvSpPr>
          <p:cNvPr id="59" name="下箭头 58">
            <a:extLst>
              <a:ext uri="{FF2B5EF4-FFF2-40B4-BE49-F238E27FC236}">
                <a16:creationId xmlns:a16="http://schemas.microsoft.com/office/drawing/2014/main" id="{0ED8FE02-EF01-8044-A2D5-827D1220DAF0}"/>
              </a:ext>
            </a:extLst>
          </p:cNvPr>
          <p:cNvSpPr/>
          <p:nvPr/>
        </p:nvSpPr>
        <p:spPr>
          <a:xfrm>
            <a:off x="1582205" y="1885715"/>
            <a:ext cx="489376" cy="507688"/>
          </a:xfrm>
          <a:prstGeom prst="downArrow">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362185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26" presetClass="emph" presetSubtype="0" fill="hold" nodeType="with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childTnLst>
                                </p:cTn>
                              </p:par>
                              <p:par>
                                <p:cTn id="30" presetID="26" presetClass="emph" presetSubtype="0" fill="hold" grpId="0" nodeType="withEffect">
                                  <p:stCondLst>
                                    <p:cond delay="0"/>
                                  </p:stCondLst>
                                  <p:childTnLst>
                                    <p:animEffect transition="out" filter="fade">
                                      <p:cBhvr>
                                        <p:cTn id="31" dur="500" tmFilter="0, 0; .2, .5; .8, .5; 1, 0"/>
                                        <p:tgtEl>
                                          <p:spTgt spid="12"/>
                                        </p:tgtEl>
                                      </p:cBhvr>
                                    </p:animEffect>
                                    <p:animScale>
                                      <p:cBhvr>
                                        <p:cTn id="32" dur="250" autoRev="1" fill="hold"/>
                                        <p:tgtEl>
                                          <p:spTgt spid="12"/>
                                        </p:tgtEl>
                                      </p:cBhvr>
                                      <p:by x="105000" y="105000"/>
                                    </p:animScale>
                                  </p:childTnLst>
                                </p:cTn>
                              </p:par>
                              <p:par>
                                <p:cTn id="33" presetID="26" presetClass="emph" presetSubtype="0" fill="hold" grpId="0" nodeType="withEffect">
                                  <p:stCondLst>
                                    <p:cond delay="0"/>
                                  </p:stCondLst>
                                  <p:childTnLst>
                                    <p:animEffect transition="out" filter="fade">
                                      <p:cBhvr>
                                        <p:cTn id="34" dur="500" tmFilter="0, 0; .2, .5; .8, .5; 1, 0"/>
                                        <p:tgtEl>
                                          <p:spTgt spid="26"/>
                                        </p:tgtEl>
                                      </p:cBhvr>
                                    </p:animEffect>
                                    <p:animScale>
                                      <p:cBhvr>
                                        <p:cTn id="35" dur="250" autoRev="1" fill="hold"/>
                                        <p:tgtEl>
                                          <p:spTgt spid="26"/>
                                        </p:tgtEl>
                                      </p:cBhvr>
                                      <p:by x="105000" y="105000"/>
                                    </p:animScale>
                                  </p:childTnLst>
                                </p:cTn>
                              </p:par>
                              <p:par>
                                <p:cTn id="36" presetID="26" presetClass="emph" presetSubtype="0" fill="hold" nodeType="withEffect">
                                  <p:stCondLst>
                                    <p:cond delay="0"/>
                                  </p:stCondLst>
                                  <p:childTnLst>
                                    <p:animEffect transition="out" filter="fade">
                                      <p:cBhvr>
                                        <p:cTn id="37" dur="500" tmFilter="0, 0; .2, .5; .8, .5; 1, 0"/>
                                        <p:tgtEl>
                                          <p:spTgt spid="38"/>
                                        </p:tgtEl>
                                      </p:cBhvr>
                                    </p:animEffect>
                                    <p:animScale>
                                      <p:cBhvr>
                                        <p:cTn id="38" dur="250" autoRev="1" fill="hold"/>
                                        <p:tgtEl>
                                          <p:spTgt spid="38"/>
                                        </p:tgtEl>
                                      </p:cBhvr>
                                      <p:by x="105000" y="105000"/>
                                    </p:animScale>
                                  </p:childTnLst>
                                </p:cTn>
                              </p:par>
                              <p:par>
                                <p:cTn id="39" presetID="26" presetClass="emph" presetSubtype="0" fill="hold" grpId="0" nodeType="withEffect">
                                  <p:stCondLst>
                                    <p:cond delay="0"/>
                                  </p:stCondLst>
                                  <p:childTnLst>
                                    <p:animEffect transition="out" filter="fade">
                                      <p:cBhvr>
                                        <p:cTn id="40" dur="500" tmFilter="0, 0; .2, .5; .8, .5; 1, 0"/>
                                        <p:tgtEl>
                                          <p:spTgt spid="10"/>
                                        </p:tgtEl>
                                      </p:cBhvr>
                                    </p:animEffect>
                                    <p:animScale>
                                      <p:cBhvr>
                                        <p:cTn id="41" dur="250" autoRev="1" fill="hold"/>
                                        <p:tgtEl>
                                          <p:spTgt spid="10"/>
                                        </p:tgtEl>
                                      </p:cBhvr>
                                      <p:by x="105000" y="105000"/>
                                    </p:animScale>
                                  </p:childTnLst>
                                </p:cTn>
                              </p:par>
                              <p:par>
                                <p:cTn id="42" presetID="26" presetClass="emph" presetSubtype="0" fill="hold" grpId="0" nodeType="withEffect">
                                  <p:stCondLst>
                                    <p:cond delay="0"/>
                                  </p:stCondLst>
                                  <p:childTnLst>
                                    <p:animEffect transition="out" filter="fade">
                                      <p:cBhvr>
                                        <p:cTn id="43" dur="500" tmFilter="0, 0; .2, .5; .8, .5; 1, 0"/>
                                        <p:tgtEl>
                                          <p:spTgt spid="25"/>
                                        </p:tgtEl>
                                      </p:cBhvr>
                                    </p:animEffect>
                                    <p:animScale>
                                      <p:cBhvr>
                                        <p:cTn id="44" dur="250" autoRev="1" fill="hold"/>
                                        <p:tgtEl>
                                          <p:spTgt spid="25"/>
                                        </p:tgtEl>
                                      </p:cBhvr>
                                      <p:by x="105000" y="105000"/>
                                    </p:animScale>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26" presetClass="emph" presetSubtype="0" fill="hold" grpId="0" nodeType="withEffect">
                                  <p:stCondLst>
                                    <p:cond delay="0"/>
                                  </p:stCondLst>
                                  <p:childTnLst>
                                    <p:animEffect transition="out" filter="fade">
                                      <p:cBhvr>
                                        <p:cTn id="50" dur="500" tmFilter="0, 0; .2, .5; .8, .5; 1, 0"/>
                                        <p:tgtEl>
                                          <p:spTgt spid="7"/>
                                        </p:tgtEl>
                                      </p:cBhvr>
                                    </p:animEffect>
                                    <p:animScale>
                                      <p:cBhvr>
                                        <p:cTn id="51" dur="250" autoRev="1" fill="hold"/>
                                        <p:tgtEl>
                                          <p:spTgt spid="7"/>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8"/>
                                        </p:tgtEl>
                                      </p:cBhvr>
                                    </p:animEffect>
                                    <p:animScale>
                                      <p:cBhvr>
                                        <p:cTn id="54" dur="250" autoRev="1" fill="hold"/>
                                        <p:tgtEl>
                                          <p:spTgt spid="8"/>
                                        </p:tgtEl>
                                      </p:cBhvr>
                                      <p:by x="105000" y="105000"/>
                                    </p:animScale>
                                  </p:childTnLst>
                                </p:cTn>
                              </p:par>
                              <p:par>
                                <p:cTn id="55" presetID="26" presetClass="emph" presetSubtype="0" fill="hold" grpId="0" nodeType="withEffect">
                                  <p:stCondLst>
                                    <p:cond delay="0"/>
                                  </p:stCondLst>
                                  <p:childTnLst>
                                    <p:animEffect transition="out" filter="fade">
                                      <p:cBhvr>
                                        <p:cTn id="56" dur="500" tmFilter="0, 0; .2, .5; .8, .5; 1, 0"/>
                                        <p:tgtEl>
                                          <p:spTgt spid="9"/>
                                        </p:tgtEl>
                                      </p:cBhvr>
                                    </p:animEffect>
                                    <p:animScale>
                                      <p:cBhvr>
                                        <p:cTn id="57" dur="250" autoRev="1" fill="hold"/>
                                        <p:tgtEl>
                                          <p:spTgt spid="9"/>
                                        </p:tgtEl>
                                      </p:cBhvr>
                                      <p:by x="105000" y="105000"/>
                                    </p:animScale>
                                  </p:childTnLst>
                                </p:cTn>
                              </p:par>
                              <p:par>
                                <p:cTn id="58" presetID="26" presetClass="emph" presetSubtype="0" fill="hold" grpId="0" nodeType="withEffect">
                                  <p:stCondLst>
                                    <p:cond delay="0"/>
                                  </p:stCondLst>
                                  <p:childTnLst>
                                    <p:animEffect transition="out" filter="fade">
                                      <p:cBhvr>
                                        <p:cTn id="59" dur="500" tmFilter="0, 0; .2, .5; .8, .5; 1, 0"/>
                                        <p:tgtEl>
                                          <p:spTgt spid="19"/>
                                        </p:tgtEl>
                                      </p:cBhvr>
                                    </p:animEffect>
                                    <p:animScale>
                                      <p:cBhvr>
                                        <p:cTn id="60" dur="250" autoRev="1" fill="hold"/>
                                        <p:tgtEl>
                                          <p:spTgt spid="19"/>
                                        </p:tgtEl>
                                      </p:cBhvr>
                                      <p:by x="105000" y="105000"/>
                                    </p:animScale>
                                  </p:childTnLst>
                                </p:cTn>
                              </p:par>
                              <p:par>
                                <p:cTn id="61" presetID="26" presetClass="emph" presetSubtype="0" fill="hold" grpId="0" nodeType="withEffect">
                                  <p:stCondLst>
                                    <p:cond delay="0"/>
                                  </p:stCondLst>
                                  <p:childTnLst>
                                    <p:animEffect transition="out" filter="fade">
                                      <p:cBhvr>
                                        <p:cTn id="62" dur="500" tmFilter="0, 0; .2, .5; .8, .5; 1, 0"/>
                                        <p:tgtEl>
                                          <p:spTgt spid="20"/>
                                        </p:tgtEl>
                                      </p:cBhvr>
                                    </p:animEffect>
                                    <p:animScale>
                                      <p:cBhvr>
                                        <p:cTn id="63" dur="250" autoRev="1" fill="hold"/>
                                        <p:tgtEl>
                                          <p:spTgt spid="20"/>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21"/>
                                        </p:tgtEl>
                                      </p:cBhvr>
                                    </p:animEffect>
                                    <p:animScale>
                                      <p:cBhvr>
                                        <p:cTn id="66" dur="250" autoRev="1" fill="hold"/>
                                        <p:tgtEl>
                                          <p:spTgt spid="21"/>
                                        </p:tgtEl>
                                      </p:cBhvr>
                                      <p:by x="105000" y="105000"/>
                                    </p:animScale>
                                  </p:childTnLst>
                                </p:cTn>
                              </p:par>
                              <p:par>
                                <p:cTn id="67" presetID="26" presetClass="emph" presetSubtype="0" fill="hold" grpId="0" nodeType="withEffect">
                                  <p:stCondLst>
                                    <p:cond delay="0"/>
                                  </p:stCondLst>
                                  <p:childTnLst>
                                    <p:animEffect transition="out" filter="fade">
                                      <p:cBhvr>
                                        <p:cTn id="68" dur="500" tmFilter="0, 0; .2, .5; .8, .5; 1, 0"/>
                                        <p:tgtEl>
                                          <p:spTgt spid="22"/>
                                        </p:tgtEl>
                                      </p:cBhvr>
                                    </p:animEffect>
                                    <p:animScale>
                                      <p:cBhvr>
                                        <p:cTn id="69" dur="250" autoRev="1" fill="hold"/>
                                        <p:tgtEl>
                                          <p:spTgt spid="22"/>
                                        </p:tgtEl>
                                      </p:cBhvr>
                                      <p:by x="105000" y="105000"/>
                                    </p:animScale>
                                  </p:childTnLst>
                                </p:cTn>
                              </p:par>
                              <p:par>
                                <p:cTn id="70" presetID="26" presetClass="emph" presetSubtype="0" fill="hold" grpId="0" nodeType="withEffect">
                                  <p:stCondLst>
                                    <p:cond delay="0"/>
                                  </p:stCondLst>
                                  <p:childTnLst>
                                    <p:animEffect transition="out" filter="fade">
                                      <p:cBhvr>
                                        <p:cTn id="71" dur="500" tmFilter="0, 0; .2, .5; .8, .5; 1, 0"/>
                                        <p:tgtEl>
                                          <p:spTgt spid="41"/>
                                        </p:tgtEl>
                                      </p:cBhvr>
                                    </p:animEffect>
                                    <p:animScale>
                                      <p:cBhvr>
                                        <p:cTn id="72" dur="250" autoRev="1" fill="hold"/>
                                        <p:tgtEl>
                                          <p:spTgt spid="41"/>
                                        </p:tgtEl>
                                      </p:cBhvr>
                                      <p:by x="105000" y="105000"/>
                                    </p:animScale>
                                  </p:childTnLst>
                                </p:cTn>
                              </p:par>
                              <p:par>
                                <p:cTn id="73" presetID="26" presetClass="emph" presetSubtype="0" fill="hold" grpId="0" nodeType="withEffect">
                                  <p:stCondLst>
                                    <p:cond delay="0"/>
                                  </p:stCondLst>
                                  <p:childTnLst>
                                    <p:animEffect transition="out" filter="fade">
                                      <p:cBhvr>
                                        <p:cTn id="74" dur="500" tmFilter="0, 0; .2, .5; .8, .5; 1, 0"/>
                                        <p:tgtEl>
                                          <p:spTgt spid="42"/>
                                        </p:tgtEl>
                                      </p:cBhvr>
                                    </p:animEffect>
                                    <p:animScale>
                                      <p:cBhvr>
                                        <p:cTn id="75" dur="250" autoRev="1" fill="hold"/>
                                        <p:tgtEl>
                                          <p:spTgt spid="42"/>
                                        </p:tgtEl>
                                      </p:cBhvr>
                                      <p:by x="105000" y="105000"/>
                                    </p:animScale>
                                  </p:childTnLst>
                                </p:cTn>
                              </p:par>
                              <p:par>
                                <p:cTn id="76" presetID="26" presetClass="emph" presetSubtype="0" fill="hold" grpId="0" nodeType="withEffect">
                                  <p:stCondLst>
                                    <p:cond delay="0"/>
                                  </p:stCondLst>
                                  <p:childTnLst>
                                    <p:animEffect transition="out" filter="fade">
                                      <p:cBhvr>
                                        <p:cTn id="77" dur="500" tmFilter="0, 0; .2, .5; .8, .5; 1, 0"/>
                                        <p:tgtEl>
                                          <p:spTgt spid="43"/>
                                        </p:tgtEl>
                                      </p:cBhvr>
                                    </p:animEffect>
                                    <p:animScale>
                                      <p:cBhvr>
                                        <p:cTn id="78" dur="250" autoRev="1" fill="hold"/>
                                        <p:tgtEl>
                                          <p:spTgt spid="43"/>
                                        </p:tgtEl>
                                      </p:cBhvr>
                                      <p:by x="105000" y="105000"/>
                                    </p:animScale>
                                  </p:childTnLst>
                                </p:cTn>
                              </p:par>
                              <p:par>
                                <p:cTn id="79" presetID="26" presetClass="emph" presetSubtype="0" fill="hold" nodeType="withEffect">
                                  <p:stCondLst>
                                    <p:cond delay="0"/>
                                  </p:stCondLst>
                                  <p:childTnLst>
                                    <p:animEffect transition="out" filter="fade">
                                      <p:cBhvr>
                                        <p:cTn id="80" dur="500" tmFilter="0, 0; .2, .5; .8, .5; 1, 0"/>
                                        <p:tgtEl>
                                          <p:spTgt spid="46"/>
                                        </p:tgtEl>
                                      </p:cBhvr>
                                    </p:animEffect>
                                    <p:animScale>
                                      <p:cBhvr>
                                        <p:cTn id="81" dur="250" autoRev="1" fill="hold"/>
                                        <p:tgtEl>
                                          <p:spTgt spid="46"/>
                                        </p:tgtEl>
                                      </p:cBhvr>
                                      <p:by x="105000" y="105000"/>
                                    </p:animScale>
                                  </p:childTnLst>
                                </p:cTn>
                              </p:par>
                              <p:par>
                                <p:cTn id="82" presetID="26" presetClass="emph" presetSubtype="0" fill="hold" grpId="1" nodeType="withEffect">
                                  <p:stCondLst>
                                    <p:cond delay="0"/>
                                  </p:stCondLst>
                                  <p:childTnLst>
                                    <p:animEffect transition="out" filter="fade">
                                      <p:cBhvr>
                                        <p:cTn id="83" dur="500" tmFilter="0, 0; .2, .5; .8, .5; 1, 0"/>
                                        <p:tgtEl>
                                          <p:spTgt spid="48"/>
                                        </p:tgtEl>
                                      </p:cBhvr>
                                    </p:animEffect>
                                    <p:animScale>
                                      <p:cBhvr>
                                        <p:cTn id="84" dur="250" autoRev="1" fill="hold"/>
                                        <p:tgtEl>
                                          <p:spTgt spid="48"/>
                                        </p:tgtEl>
                                      </p:cBhvr>
                                      <p:by x="105000" y="105000"/>
                                    </p:animScale>
                                  </p:childTnLst>
                                </p:cTn>
                              </p:par>
                              <p:par>
                                <p:cTn id="85" presetID="26" presetClass="emph" presetSubtype="0" fill="hold" nodeType="withEffect">
                                  <p:stCondLst>
                                    <p:cond delay="0"/>
                                  </p:stCondLst>
                                  <p:childTnLst>
                                    <p:animEffect transition="out" filter="fade">
                                      <p:cBhvr>
                                        <p:cTn id="86" dur="500" tmFilter="0, 0; .2, .5; .8, .5; 1, 0"/>
                                        <p:tgtEl>
                                          <p:spTgt spid="53"/>
                                        </p:tgtEl>
                                      </p:cBhvr>
                                    </p:animEffect>
                                    <p:animScale>
                                      <p:cBhvr>
                                        <p:cTn id="87" dur="250" autoRev="1" fill="hold"/>
                                        <p:tgtEl>
                                          <p:spTgt spid="53"/>
                                        </p:tgtEl>
                                      </p:cBhvr>
                                      <p:by x="105000" y="105000"/>
                                    </p:animScale>
                                  </p:childTnLst>
                                </p:cTn>
                              </p:par>
                              <p:par>
                                <p:cTn id="88" presetID="26" presetClass="emph" presetSubtype="0" fill="hold" grpId="1" nodeType="withEffect">
                                  <p:stCondLst>
                                    <p:cond delay="0"/>
                                  </p:stCondLst>
                                  <p:childTnLst>
                                    <p:animEffect transition="out" filter="fade">
                                      <p:cBhvr>
                                        <p:cTn id="89" dur="500" tmFilter="0, 0; .2, .5; .8, .5; 1, 0"/>
                                        <p:tgtEl>
                                          <p:spTgt spid="55"/>
                                        </p:tgtEl>
                                      </p:cBhvr>
                                    </p:animEffect>
                                    <p:animScale>
                                      <p:cBhvr>
                                        <p:cTn id="90" dur="250" autoRev="1" fill="hold"/>
                                        <p:tgtEl>
                                          <p:spTgt spid="55"/>
                                        </p:tgtEl>
                                      </p:cBhvr>
                                      <p:by x="105000" y="105000"/>
                                    </p:animScale>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26" presetClass="emph" presetSubtype="0" fill="hold" grpId="0" nodeType="withEffect">
                                  <p:stCondLst>
                                    <p:cond delay="0"/>
                                  </p:stCondLst>
                                  <p:childTnLst>
                                    <p:animEffect transition="out" filter="fade">
                                      <p:cBhvr>
                                        <p:cTn id="94" dur="500" tmFilter="0, 0; .2, .5; .8, .5; 1, 0"/>
                                        <p:tgtEl>
                                          <p:spTgt spid="24"/>
                                        </p:tgtEl>
                                      </p:cBhvr>
                                    </p:animEffect>
                                    <p:animScale>
                                      <p:cBhvr>
                                        <p:cTn id="95" dur="250" autoRev="1" fill="hold"/>
                                        <p:tgtEl>
                                          <p:spTgt spid="24"/>
                                        </p:tgtEl>
                                      </p:cBhvr>
                                      <p:by x="105000" y="105000"/>
                                    </p:animScale>
                                  </p:childTnLst>
                                </p:cTn>
                              </p:par>
                              <p:par>
                                <p:cTn id="96" presetID="26" presetClass="emph" presetSubtype="0" fill="hold" grpId="0" nodeType="withEffect">
                                  <p:stCondLst>
                                    <p:cond delay="0"/>
                                  </p:stCondLst>
                                  <p:childTnLst>
                                    <p:animEffect transition="out" filter="fade">
                                      <p:cBhvr>
                                        <p:cTn id="97" dur="500" tmFilter="0, 0; .2, .5; .8, .5; 1, 0"/>
                                        <p:tgtEl>
                                          <p:spTgt spid="23"/>
                                        </p:tgtEl>
                                      </p:cBhvr>
                                    </p:animEffect>
                                    <p:animScale>
                                      <p:cBhvr>
                                        <p:cTn id="98" dur="250" autoRev="1" fill="hold"/>
                                        <p:tgtEl>
                                          <p:spTgt spid="23"/>
                                        </p:tgtEl>
                                      </p:cBhvr>
                                      <p:by x="105000" y="105000"/>
                                    </p:animScale>
                                  </p:childTnLst>
                                </p:cTn>
                              </p:par>
                              <p:par>
                                <p:cTn id="99" presetID="26" presetClass="emph" presetSubtype="0" fill="hold" nodeType="withEffect">
                                  <p:stCondLst>
                                    <p:cond delay="0"/>
                                  </p:stCondLst>
                                  <p:childTnLst>
                                    <p:animEffect transition="out" filter="fade">
                                      <p:cBhvr>
                                        <p:cTn id="100" dur="500" tmFilter="0, 0; .2, .5; .8, .5; 1, 0"/>
                                        <p:tgtEl>
                                          <p:spTgt spid="6"/>
                                        </p:tgtEl>
                                      </p:cBhvr>
                                    </p:animEffect>
                                    <p:animScale>
                                      <p:cBhvr>
                                        <p:cTn id="101" dur="250" autoRev="1" fill="hold"/>
                                        <p:tgtEl>
                                          <p:spTgt spid="6"/>
                                        </p:tgtEl>
                                      </p:cBhvr>
                                      <p:by x="105000" y="105000"/>
                                    </p:animScale>
                                  </p:childTnLst>
                                </p:cTn>
                              </p:par>
                              <p:par>
                                <p:cTn id="102" presetID="26" presetClass="emph" presetSubtype="0" fill="hold" grpId="0" nodeType="withEffect">
                                  <p:stCondLst>
                                    <p:cond delay="0"/>
                                  </p:stCondLst>
                                  <p:childTnLst>
                                    <p:animEffect transition="out" filter="fade">
                                      <p:cBhvr>
                                        <p:cTn id="103" dur="500" tmFilter="0, 0; .2, .5; .8, .5; 1, 0"/>
                                        <p:tgtEl>
                                          <p:spTgt spid="11"/>
                                        </p:tgtEl>
                                      </p:cBhvr>
                                    </p:animEffect>
                                    <p:animScale>
                                      <p:cBhvr>
                                        <p:cTn id="104" dur="250" autoRev="1" fill="hold"/>
                                        <p:tgtEl>
                                          <p:spTgt spid="11"/>
                                        </p:tgtEl>
                                      </p:cBhvr>
                                      <p:by x="105000" y="105000"/>
                                    </p:animScale>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1"/>
                                        </p:tgtEl>
                                        <p:attrNameLst>
                                          <p:attrName>style.visibility</p:attrName>
                                        </p:attrNameLst>
                                      </p:cBhvr>
                                      <p:to>
                                        <p:strVal val="visible"/>
                                      </p:to>
                                    </p:set>
                                  </p:childTnLst>
                                </p:cTn>
                              </p:par>
                              <p:par>
                                <p:cTn id="109" presetID="26" presetClass="emph" presetSubtype="0" fill="hold" grpId="0" nodeType="withEffect">
                                  <p:stCondLst>
                                    <p:cond delay="0"/>
                                  </p:stCondLst>
                                  <p:childTnLst>
                                    <p:animEffect transition="out" filter="fade">
                                      <p:cBhvr>
                                        <p:cTn id="110" dur="500" tmFilter="0, 0; .2, .5; .8, .5; 1, 0"/>
                                        <p:tgtEl>
                                          <p:spTgt spid="28"/>
                                        </p:tgtEl>
                                      </p:cBhvr>
                                    </p:animEffect>
                                    <p:animScale>
                                      <p:cBhvr>
                                        <p:cTn id="111" dur="250" autoRev="1" fill="hold"/>
                                        <p:tgtEl>
                                          <p:spTgt spid="28"/>
                                        </p:tgtEl>
                                      </p:cBhvr>
                                      <p:by x="105000" y="105000"/>
                                    </p:animScale>
                                  </p:childTnLst>
                                </p:cTn>
                              </p:par>
                              <p:par>
                                <p:cTn id="112" presetID="1" presetClass="entr" presetSubtype="0" fill="hold" grpId="0" nodeType="withEffect">
                                  <p:stCondLst>
                                    <p:cond delay="0"/>
                                  </p:stCondLst>
                                  <p:childTnLst>
                                    <p:set>
                                      <p:cBhvr>
                                        <p:cTn id="113" dur="1" fill="hold">
                                          <p:stCondLst>
                                            <p:cond delay="0"/>
                                          </p:stCondLst>
                                        </p:cTn>
                                        <p:tgtEl>
                                          <p:spTgt spid="52"/>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4"/>
                                        </p:tgtEl>
                                        <p:attrNameLst>
                                          <p:attrName>style.visibility</p:attrName>
                                        </p:attrNameLst>
                                      </p:cBhvr>
                                      <p:to>
                                        <p:strVal val="visible"/>
                                      </p:to>
                                    </p:set>
                                  </p:childTnLst>
                                </p:cTn>
                              </p:par>
                              <p:par>
                                <p:cTn id="116" presetID="26" presetClass="emph" presetSubtype="0" fill="hold" grpId="0" nodeType="withEffect">
                                  <p:stCondLst>
                                    <p:cond delay="0"/>
                                  </p:stCondLst>
                                  <p:childTnLst>
                                    <p:animEffect transition="out" filter="fade">
                                      <p:cBhvr>
                                        <p:cTn id="117" dur="500" tmFilter="0, 0; .2, .5; .8, .5; 1, 0"/>
                                        <p:tgtEl>
                                          <p:spTgt spid="14"/>
                                        </p:tgtEl>
                                      </p:cBhvr>
                                    </p:animEffect>
                                    <p:animScale>
                                      <p:cBhvr>
                                        <p:cTn id="118" dur="250" autoRev="1" fill="hold"/>
                                        <p:tgtEl>
                                          <p:spTgt spid="14"/>
                                        </p:tgtEl>
                                      </p:cBhvr>
                                      <p:by x="105000" y="105000"/>
                                    </p:animScale>
                                  </p:childTnLst>
                                </p:cTn>
                              </p:par>
                              <p:par>
                                <p:cTn id="119" presetID="26" presetClass="emph" presetSubtype="0" fill="hold" grpId="1" nodeType="withEffect">
                                  <p:stCondLst>
                                    <p:cond delay="0"/>
                                  </p:stCondLst>
                                  <p:childTnLst>
                                    <p:animEffect transition="out" filter="fade">
                                      <p:cBhvr>
                                        <p:cTn id="120" dur="500" tmFilter="0, 0; .2, .5; .8, .5; 1, 0"/>
                                        <p:tgtEl>
                                          <p:spTgt spid="12"/>
                                        </p:tgtEl>
                                      </p:cBhvr>
                                    </p:animEffect>
                                    <p:animScale>
                                      <p:cBhvr>
                                        <p:cTn id="121" dur="250" autoRev="1" fill="hold"/>
                                        <p:tgtEl>
                                          <p:spTgt spid="12"/>
                                        </p:tgtEl>
                                      </p:cBhvr>
                                      <p:by x="105000" y="105000"/>
                                    </p:animScale>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45"/>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2" grpId="1" animBg="1"/>
      <p:bldP spid="14" grpId="0" animBg="1"/>
      <p:bldP spid="17" grpId="0" animBg="1"/>
      <p:bldP spid="19" grpId="0" animBg="1"/>
      <p:bldP spid="20" grpId="0" animBg="1"/>
      <p:bldP spid="21" grpId="0" animBg="1"/>
      <p:bldP spid="22" grpId="0" animBg="1"/>
      <p:bldP spid="23" grpId="0" animBg="1"/>
      <p:bldP spid="24" grpId="0" animBg="1"/>
      <p:bldP spid="25" grpId="0" animBg="1"/>
      <p:bldP spid="26" grpId="0" animBg="1"/>
      <p:bldP spid="28" grpId="0" animBg="1"/>
      <p:bldP spid="36" grpId="0" animBg="1"/>
      <p:bldP spid="41" grpId="0"/>
      <p:bldP spid="42" grpId="0"/>
      <p:bldP spid="43" grpId="0"/>
      <p:bldP spid="47" grpId="0" animBg="1"/>
      <p:bldP spid="48" grpId="0" animBg="1"/>
      <p:bldP spid="48" grpId="1" animBg="1"/>
      <p:bldP spid="49" grpId="0" animBg="1"/>
      <p:bldP spid="51" grpId="0" animBg="1"/>
      <p:bldP spid="52" grpId="0" animBg="1"/>
      <p:bldP spid="54" grpId="0" animBg="1"/>
      <p:bldP spid="55" grpId="0" animBg="1"/>
      <p:bldP spid="55" grpId="1" animBg="1"/>
      <p:bldP spid="4" grpId="0"/>
      <p:bldP spid="5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5|5.9|11.7|8.7"/>
</p:tagLst>
</file>

<file path=ppt/tags/tag10.xml><?xml version="1.0" encoding="utf-8"?>
<p:tagLst xmlns:a="http://schemas.openxmlformats.org/drawingml/2006/main" xmlns:r="http://schemas.openxmlformats.org/officeDocument/2006/relationships" xmlns:p="http://schemas.openxmlformats.org/presentationml/2006/main">
  <p:tag name="TIMING" val="|6.7|4.3|11.2|20.7"/>
</p:tagLst>
</file>

<file path=ppt/tags/tag2.xml><?xml version="1.0" encoding="utf-8"?>
<p:tagLst xmlns:a="http://schemas.openxmlformats.org/drawingml/2006/main" xmlns:r="http://schemas.openxmlformats.org/officeDocument/2006/relationships" xmlns:p="http://schemas.openxmlformats.org/presentationml/2006/main">
  <p:tag name="TIMING" val="|11.7|7.9|7|6.9"/>
</p:tagLst>
</file>

<file path=ppt/tags/tag3.xml><?xml version="1.0" encoding="utf-8"?>
<p:tagLst xmlns:a="http://schemas.openxmlformats.org/drawingml/2006/main" xmlns:r="http://schemas.openxmlformats.org/officeDocument/2006/relationships" xmlns:p="http://schemas.openxmlformats.org/presentationml/2006/main">
  <p:tag name="TIMING" val="|10.4|11.6|6.2|6.9"/>
</p:tagLst>
</file>

<file path=ppt/tags/tag4.xml><?xml version="1.0" encoding="utf-8"?>
<p:tagLst xmlns:a="http://schemas.openxmlformats.org/drawingml/2006/main" xmlns:r="http://schemas.openxmlformats.org/officeDocument/2006/relationships" xmlns:p="http://schemas.openxmlformats.org/presentationml/2006/main">
  <p:tag name="TIMING" val="|13.6|17.5|8|7.9"/>
</p:tagLst>
</file>

<file path=ppt/tags/tag5.xml><?xml version="1.0" encoding="utf-8"?>
<p:tagLst xmlns:a="http://schemas.openxmlformats.org/drawingml/2006/main" xmlns:r="http://schemas.openxmlformats.org/officeDocument/2006/relationships" xmlns:p="http://schemas.openxmlformats.org/presentationml/2006/main">
  <p:tag name="TIMING" val="|29.2|7.5|17.9"/>
</p:tagLst>
</file>

<file path=ppt/tags/tag6.xml><?xml version="1.0" encoding="utf-8"?>
<p:tagLst xmlns:a="http://schemas.openxmlformats.org/drawingml/2006/main" xmlns:r="http://schemas.openxmlformats.org/officeDocument/2006/relationships" xmlns:p="http://schemas.openxmlformats.org/presentationml/2006/main">
  <p:tag name="TIMING" val="|10.5|38.2"/>
</p:tagLst>
</file>

<file path=ppt/tags/tag7.xml><?xml version="1.0" encoding="utf-8"?>
<p:tagLst xmlns:a="http://schemas.openxmlformats.org/drawingml/2006/main" xmlns:r="http://schemas.openxmlformats.org/officeDocument/2006/relationships" xmlns:p="http://schemas.openxmlformats.org/presentationml/2006/main">
  <p:tag name="TIMING" val="|18.9|9.9|13.6|12|7.8|10.9"/>
</p:tagLst>
</file>

<file path=ppt/tags/tag8.xml><?xml version="1.0" encoding="utf-8"?>
<p:tagLst xmlns:a="http://schemas.openxmlformats.org/drawingml/2006/main" xmlns:r="http://schemas.openxmlformats.org/officeDocument/2006/relationships" xmlns:p="http://schemas.openxmlformats.org/presentationml/2006/main">
  <p:tag name="TIMING" val="|18.7|12.2|5.6|9.9|9.4"/>
</p:tagLst>
</file>

<file path=ppt/tags/tag9.xml><?xml version="1.0" encoding="utf-8"?>
<p:tagLst xmlns:a="http://schemas.openxmlformats.org/drawingml/2006/main" xmlns:r="http://schemas.openxmlformats.org/officeDocument/2006/relationships" xmlns:p="http://schemas.openxmlformats.org/presentationml/2006/main">
  <p:tag name="TIMING" val="|6.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校企合作项目-立项-北邮" id="{882496A4-53ED-5C4E-9966-BAD5145765A8}" vid="{DAD58996-57C6-CB48-8F59-F01519F62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15031</TotalTime>
  <Words>3962</Words>
  <Application>Microsoft Macintosh PowerPoint</Application>
  <PresentationFormat>宽屏</PresentationFormat>
  <Paragraphs>460</Paragraphs>
  <Slides>18</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Microsoft YaHei</vt:lpstr>
      <vt:lpstr>LinLibertineT</vt:lpstr>
      <vt:lpstr>Söhne</vt:lpstr>
      <vt:lpstr>Times New Roman Regular</vt:lpstr>
      <vt:lpstr>Arial</vt:lpstr>
      <vt:lpstr>Calibri</vt:lpstr>
      <vt:lpstr>Calibri Light</vt:lpstr>
      <vt:lpstr>Times New Roman</vt:lpstr>
      <vt:lpstr>Office 主题​​</vt:lpstr>
      <vt:lpstr>Efficient Federated Learning for Modern NLP</vt:lpstr>
      <vt:lpstr>PowerPoint 演示文稿</vt:lpstr>
      <vt:lpstr>PowerPoint 演示文稿</vt:lpstr>
      <vt:lpstr>Is FedNLP practical on todays’ mobile platforms?</vt:lpstr>
      <vt:lpstr>PowerPoint 演示文稿</vt:lpstr>
      <vt:lpstr>Key Building Block: Pluggable Adapters</vt:lpstr>
      <vt:lpstr>Challenge: Large Adapter Configuration Space</vt:lpstr>
      <vt:lpstr>Challenge: No Silver Bullet Configuration</vt:lpstr>
      <vt:lpstr>Design: Online Configurator</vt:lpstr>
      <vt:lpstr>Further optimization: Activation Cache</vt:lpstr>
      <vt:lpstr>Further optimization: Activation Cache</vt:lpstr>
      <vt:lpstr>Evaluation: Setup</vt:lpstr>
      <vt:lpstr>Evaluation: End-to-end Performance</vt:lpstr>
      <vt:lpstr>Evaluation: System Scalability</vt:lpstr>
      <vt:lpstr>Evaluation: System Cost</vt:lpstr>
      <vt:lpstr>Conclusion</vt:lpstr>
      <vt:lpstr>Appendix</vt:lpstr>
      <vt:lpstr>Evaluation: Key deign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高效联邦学习算法与系统设计 Algorithm and System Design for Efficient Federated Learning</dc:title>
  <dc:creator>Cai Dongqi</dc:creator>
  <cp:lastModifiedBy>Cai Dongqi</cp:lastModifiedBy>
  <cp:revision>303</cp:revision>
  <dcterms:created xsi:type="dcterms:W3CDTF">2023-09-05T08:30:11Z</dcterms:created>
  <dcterms:modified xsi:type="dcterms:W3CDTF">2023-10-05T15:26:19Z</dcterms:modified>
</cp:coreProperties>
</file>